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325" r:id="rId2"/>
    <p:sldId id="326" r:id="rId3"/>
    <p:sldId id="327" r:id="rId4"/>
    <p:sldId id="328" r:id="rId5"/>
    <p:sldId id="329" r:id="rId6"/>
    <p:sldId id="330" r:id="rId7"/>
    <p:sldId id="331" r:id="rId8"/>
    <p:sldId id="332" r:id="rId9"/>
    <p:sldId id="334" r:id="rId10"/>
    <p:sldId id="333" r:id="rId11"/>
    <p:sldId id="335" r:id="rId12"/>
    <p:sldId id="380" r:id="rId13"/>
    <p:sldId id="337" r:id="rId14"/>
    <p:sldId id="342" r:id="rId15"/>
    <p:sldId id="339" r:id="rId16"/>
    <p:sldId id="340" r:id="rId17"/>
    <p:sldId id="341" r:id="rId18"/>
    <p:sldId id="346" r:id="rId19"/>
    <p:sldId id="363" r:id="rId20"/>
    <p:sldId id="381" r:id="rId21"/>
    <p:sldId id="364" r:id="rId22"/>
    <p:sldId id="362" r:id="rId23"/>
    <p:sldId id="344" r:id="rId24"/>
    <p:sldId id="345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6" r:id="rId34"/>
    <p:sldId id="355" r:id="rId35"/>
    <p:sldId id="357" r:id="rId36"/>
    <p:sldId id="365" r:id="rId37"/>
    <p:sldId id="367" r:id="rId38"/>
    <p:sldId id="378" r:id="rId39"/>
    <p:sldId id="383" r:id="rId40"/>
    <p:sldId id="359" r:id="rId41"/>
    <p:sldId id="360" r:id="rId42"/>
    <p:sldId id="368" r:id="rId43"/>
    <p:sldId id="361" r:id="rId44"/>
    <p:sldId id="369" r:id="rId45"/>
    <p:sldId id="370" r:id="rId46"/>
    <p:sldId id="372" r:id="rId47"/>
    <p:sldId id="371" r:id="rId48"/>
    <p:sldId id="373" r:id="rId49"/>
    <p:sldId id="374" r:id="rId50"/>
    <p:sldId id="375" r:id="rId51"/>
    <p:sldId id="376" r:id="rId52"/>
    <p:sldId id="382" r:id="rId53"/>
    <p:sldId id="452" r:id="rId54"/>
    <p:sldId id="379" r:id="rId55"/>
    <p:sldId id="433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7168"/>
    <p:restoredTop sz="96291"/>
  </p:normalViewPr>
  <p:slideViewPr>
    <p:cSldViewPr snapToGrid="0" snapToObjects="1">
      <p:cViewPr varScale="1">
        <p:scale>
          <a:sx n="127" d="100"/>
          <a:sy n="127" d="100"/>
        </p:scale>
        <p:origin x="9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37D56-AB77-CE4B-B078-A8BFFB2FAE95}" type="datetimeFigureOut">
              <a:rPr lang="en-US" smtClean="0"/>
              <a:pPr/>
              <a:t>1/27/21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68EB-2DBD-1048-B78B-A0350A0AC7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44734-BC72-CD49-B3A6-8834D3D26B66}" type="datetimeFigureOut">
              <a:rPr lang="en-US" smtClean="0"/>
              <a:pPr/>
              <a:t>1/27/21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C1503-D583-024E-8A01-2BDE1B1933B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C1503-D583-024E-8A01-2BDE1B1933B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38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C1503-D583-024E-8A01-2BDE1B1933B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57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087D3-07C2-F846-805A-41172269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1026" name="Picture 2" descr="Tree troubles usually start at the trunk - Jacksonville Journal-Courier">
            <a:extLst>
              <a:ext uri="{FF2B5EF4-FFF2-40B4-BE49-F238E27FC236}">
                <a16:creationId xmlns:a16="http://schemas.microsoft.com/office/drawing/2014/main" id="{D0F34665-D642-2741-8436-A6DC5AD5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60CB59E-54E6-DA4A-BA99-4CDE4C020823}"/>
              </a:ext>
            </a:extLst>
          </p:cNvPr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CSCI 1102 Computer Science 2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906B1B1-1B8D-0C45-97F8-1BC2410FA54B}"/>
              </a:ext>
            </a:extLst>
          </p:cNvPr>
          <p:cNvSpPr txBox="1">
            <a:spLocks/>
          </p:cNvSpPr>
          <p:nvPr/>
        </p:nvSpPr>
        <p:spPr>
          <a:xfrm>
            <a:off x="1143000" y="3859716"/>
            <a:ext cx="6858000" cy="9408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00" dirty="0">
                <a:solidFill>
                  <a:schemeClr val="bg1"/>
                </a:solidFill>
              </a:rPr>
              <a:t>Meeting 1: Thursday 1/28/2021</a:t>
            </a:r>
          </a:p>
          <a:p>
            <a:pPr marL="0" indent="0" algn="ctr">
              <a:buNone/>
            </a:pPr>
            <a:r>
              <a:rPr lang="en-US" sz="2700" dirty="0">
                <a:solidFill>
                  <a:schemeClr val="bg1"/>
                </a:solidFill>
              </a:rPr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3588705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122" name="Picture 2" descr="David Huffman">
            <a:extLst>
              <a:ext uri="{FF2B5EF4-FFF2-40B4-BE49-F238E27FC236}">
                <a16:creationId xmlns:a16="http://schemas.microsoft.com/office/drawing/2014/main" id="{45451FC2-0630-A840-88CE-44571941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293" y="541866"/>
            <a:ext cx="4619413" cy="577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989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D4B3-9737-7146-A563-5E5AE6AD7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233" y="1517302"/>
            <a:ext cx="7103533" cy="3687744"/>
          </a:xfrm>
        </p:spPr>
        <p:txBody>
          <a:bodyPr>
            <a:normAutofit/>
          </a:bodyPr>
          <a:lstStyle/>
          <a:p>
            <a:r>
              <a:rPr lang="en-US" dirty="0"/>
              <a:t>Instead of an 8-bit fixed-length code for a letter, choose a variable-length code reflecting the amount of information in the letter.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1C6A1-2D68-9B4D-9301-85EFB252A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2301213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83021-A247-6D48-8C00-72E8233D7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12290" name="Picture 2" descr="Frequency analysis - Wikipedia">
            <a:extLst>
              <a:ext uri="{FF2B5EF4-FFF2-40B4-BE49-F238E27FC236}">
                <a16:creationId xmlns:a16="http://schemas.microsoft.com/office/drawing/2014/main" id="{BA2675B5-A950-2B40-8071-0EE8B38E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8572500" cy="647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266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17F325-09FE-4C44-A9B0-E2D43027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78" y="1606727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/>
              <a:t>“ALABAMA”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2B5744FC-67AD-4F47-B37C-B42D69D9D4C4}"/>
              </a:ext>
            </a:extLst>
          </p:cNvPr>
          <p:cNvSpPr txBox="1">
            <a:spLocks/>
          </p:cNvSpPr>
          <p:nvPr/>
        </p:nvSpPr>
        <p:spPr>
          <a:xfrm>
            <a:off x="403578" y="371210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A</a:t>
            </a:r>
            <a:r>
              <a:rPr lang="en-US" sz="6600" baseline="-25000" dirty="0">
                <a:solidFill>
                  <a:srgbClr val="FF0000"/>
                </a:solidFill>
              </a:rPr>
              <a:t>4</a:t>
            </a:r>
            <a:r>
              <a:rPr lang="en-US" sz="6600" baseline="-25000" dirty="0"/>
              <a:t>  </a:t>
            </a:r>
            <a:r>
              <a:rPr lang="en-US" sz="6600" dirty="0"/>
              <a:t>L</a:t>
            </a:r>
            <a:r>
              <a:rPr lang="en-US" sz="6600" baseline="-25000" dirty="0">
                <a:solidFill>
                  <a:srgbClr val="FF0000"/>
                </a:solidFill>
              </a:rPr>
              <a:t>1</a:t>
            </a:r>
            <a:r>
              <a:rPr lang="en-US" sz="6600" baseline="-25000" dirty="0"/>
              <a:t>  </a:t>
            </a:r>
            <a:r>
              <a:rPr lang="en-US" sz="6600" dirty="0"/>
              <a:t>B</a:t>
            </a:r>
            <a:r>
              <a:rPr lang="en-US" sz="6600" baseline="-25000" dirty="0">
                <a:solidFill>
                  <a:srgbClr val="FF0000"/>
                </a:solidFill>
              </a:rPr>
              <a:t>1</a:t>
            </a:r>
            <a:r>
              <a:rPr lang="en-US" sz="6600" baseline="-25000" dirty="0"/>
              <a:t>  </a:t>
            </a:r>
            <a:r>
              <a:rPr lang="en-US" sz="6600" dirty="0"/>
              <a:t>M</a:t>
            </a:r>
            <a:r>
              <a:rPr lang="en-US" sz="6600" baseline="-250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9295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17F325-09FE-4C44-A9B0-E2D43027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78" y="1606727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/>
              <a:t>“ALABAMA”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2B5744FC-67AD-4F47-B37C-B42D69D9D4C4}"/>
              </a:ext>
            </a:extLst>
          </p:cNvPr>
          <p:cNvSpPr txBox="1">
            <a:spLocks/>
          </p:cNvSpPr>
          <p:nvPr/>
        </p:nvSpPr>
        <p:spPr>
          <a:xfrm>
            <a:off x="403578" y="371210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A</a:t>
            </a:r>
            <a:r>
              <a:rPr lang="en-US" sz="6600" baseline="-25000" dirty="0">
                <a:solidFill>
                  <a:srgbClr val="FF0000"/>
                </a:solidFill>
              </a:rPr>
              <a:t>4</a:t>
            </a:r>
            <a:r>
              <a:rPr lang="en-US" sz="6600" baseline="-25000" dirty="0"/>
              <a:t>  </a:t>
            </a:r>
            <a:r>
              <a:rPr lang="en-US" sz="6600" dirty="0"/>
              <a:t>L</a:t>
            </a:r>
            <a:r>
              <a:rPr lang="en-US" sz="6600" baseline="-25000" dirty="0">
                <a:solidFill>
                  <a:srgbClr val="FF0000"/>
                </a:solidFill>
              </a:rPr>
              <a:t>1</a:t>
            </a:r>
            <a:r>
              <a:rPr lang="en-US" sz="6600" baseline="-25000" dirty="0"/>
              <a:t>  </a:t>
            </a:r>
            <a:r>
              <a:rPr lang="en-US" sz="6600" dirty="0"/>
              <a:t>B</a:t>
            </a:r>
            <a:r>
              <a:rPr lang="en-US" sz="6600" baseline="-25000" dirty="0">
                <a:solidFill>
                  <a:srgbClr val="FF0000"/>
                </a:solidFill>
              </a:rPr>
              <a:t>1</a:t>
            </a:r>
            <a:r>
              <a:rPr lang="en-US" sz="6600" baseline="-25000" dirty="0"/>
              <a:t>  </a:t>
            </a:r>
            <a:r>
              <a:rPr lang="en-US" sz="6600" dirty="0"/>
              <a:t>M</a:t>
            </a:r>
            <a:r>
              <a:rPr lang="en-US" sz="6600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5C03E-87DA-0349-AB87-9D63DE0E5C4F}"/>
              </a:ext>
            </a:extLst>
          </p:cNvPr>
          <p:cNvSpPr txBox="1"/>
          <p:nvPr/>
        </p:nvSpPr>
        <p:spPr>
          <a:xfrm>
            <a:off x="2771122" y="5364617"/>
            <a:ext cx="3601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 </a:t>
            </a:r>
            <a:r>
              <a:rPr lang="en-US" sz="3600" i="1" dirty="0"/>
              <a:t>Frequency Table</a:t>
            </a:r>
          </a:p>
        </p:txBody>
      </p:sp>
    </p:spTree>
    <p:extLst>
      <p:ext uri="{BB962C8B-B14F-4D97-AF65-F5344CB8AC3E}">
        <p14:creationId xmlns:p14="http://schemas.microsoft.com/office/powerpoint/2010/main" val="2193594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A9F1-DB09-2742-8594-34D5EF75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816AB-0847-854F-8981-57E002F3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146" name="Picture 2" descr="2,061 Supermarket Queue Photos and Premium High Res Pictures - Getty Images">
            <a:extLst>
              <a:ext uri="{FF2B5EF4-FFF2-40B4-BE49-F238E27FC236}">
                <a16:creationId xmlns:a16="http://schemas.microsoft.com/office/drawing/2014/main" id="{14E9F645-75CD-384A-9225-98E2C84F9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1282700"/>
            <a:ext cx="64389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163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A9F1-DB09-2742-8594-34D5EF75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Priority</a:t>
            </a:r>
            <a:r>
              <a:rPr lang="en-US" dirty="0"/>
              <a:t>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816AB-0847-854F-8981-57E002F3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8194" name="Picture 2" descr="Bouncer granting couple access outside nightclub - Stock Photo - Masterfile  - Premium Royalty-Free, Code: 6113-06498681">
            <a:extLst>
              <a:ext uri="{FF2B5EF4-FFF2-40B4-BE49-F238E27FC236}">
                <a16:creationId xmlns:a16="http://schemas.microsoft.com/office/drawing/2014/main" id="{0FB91F6D-74CF-8C46-8E14-E5412D536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356" y="1417638"/>
            <a:ext cx="6242756" cy="45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607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2B5744FC-67AD-4F47-B37C-B42D69D9D4C4}"/>
              </a:ext>
            </a:extLst>
          </p:cNvPr>
          <p:cNvSpPr txBox="1">
            <a:spLocks/>
          </p:cNvSpPr>
          <p:nvPr/>
        </p:nvSpPr>
        <p:spPr>
          <a:xfrm>
            <a:off x="457200" y="8221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B</a:t>
            </a:r>
            <a:r>
              <a:rPr lang="en-US" sz="6600" baseline="-25000" dirty="0">
                <a:solidFill>
                  <a:srgbClr val="FF0000"/>
                </a:solidFill>
              </a:rPr>
              <a:t>1  </a:t>
            </a:r>
            <a:r>
              <a:rPr lang="en-US" sz="6600" dirty="0"/>
              <a:t>L</a:t>
            </a:r>
            <a:r>
              <a:rPr lang="en-US" sz="6600" baseline="-25000" dirty="0">
                <a:solidFill>
                  <a:srgbClr val="FF0000"/>
                </a:solidFill>
              </a:rPr>
              <a:t>1</a:t>
            </a:r>
            <a:r>
              <a:rPr lang="en-US" sz="6600" baseline="-25000" dirty="0"/>
              <a:t>  </a:t>
            </a:r>
            <a:r>
              <a:rPr lang="en-US" sz="6600" dirty="0"/>
              <a:t>M</a:t>
            </a:r>
            <a:r>
              <a:rPr lang="en-US" sz="6600" baseline="-25000" dirty="0">
                <a:solidFill>
                  <a:srgbClr val="FF0000"/>
                </a:solidFill>
              </a:rPr>
              <a:t>1</a:t>
            </a:r>
            <a:r>
              <a:rPr lang="en-US" sz="6600" dirty="0"/>
              <a:t>  A</a:t>
            </a:r>
            <a:r>
              <a:rPr lang="en-US" sz="6600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2189E-66B3-5745-BE4B-06581376B99F}"/>
              </a:ext>
            </a:extLst>
          </p:cNvPr>
          <p:cNvSpPr txBox="1"/>
          <p:nvPr/>
        </p:nvSpPr>
        <p:spPr>
          <a:xfrm>
            <a:off x="1049867" y="2879791"/>
            <a:ext cx="37366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 frequency</a:t>
            </a:r>
          </a:p>
          <a:p>
            <a:r>
              <a:rPr lang="en-US" sz="3200" dirty="0"/>
              <a:t>=&gt; High Priority, head of the queue!</a:t>
            </a:r>
          </a:p>
          <a:p>
            <a:r>
              <a:rPr lang="en-US" sz="3200" dirty="0"/>
              <a:t>(letters arrived in</a:t>
            </a:r>
          </a:p>
          <a:p>
            <a:r>
              <a:rPr lang="en-US" sz="3200" dirty="0"/>
              <a:t>alphabetical order)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9E942-B2CA-2A48-965C-B59825319E94}"/>
              </a:ext>
            </a:extLst>
          </p:cNvPr>
          <p:cNvSpPr txBox="1"/>
          <p:nvPr/>
        </p:nvSpPr>
        <p:spPr>
          <a:xfrm>
            <a:off x="5300134" y="2879791"/>
            <a:ext cx="33249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High frequency</a:t>
            </a:r>
          </a:p>
          <a:p>
            <a:pPr marL="457200" indent="-457200">
              <a:buFont typeface="Symbol" pitchFamily="2" charset="2"/>
              <a:buChar char="Þ"/>
            </a:pPr>
            <a:r>
              <a:rPr lang="en-US" sz="3200" dirty="0"/>
              <a:t>Low Priority, </a:t>
            </a:r>
          </a:p>
          <a:p>
            <a:r>
              <a:rPr lang="en-US" sz="3200" dirty="0"/>
              <a:t>back of the queue!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B401D8CE-565B-4A46-8F77-0BF7328B265D}"/>
              </a:ext>
            </a:extLst>
          </p:cNvPr>
          <p:cNvSpPr/>
          <p:nvPr/>
        </p:nvSpPr>
        <p:spPr>
          <a:xfrm rot="2042988">
            <a:off x="2481674" y="1852715"/>
            <a:ext cx="418589" cy="1095313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048DC56C-68DE-8049-8304-768FA53B8A00}"/>
              </a:ext>
            </a:extLst>
          </p:cNvPr>
          <p:cNvSpPr/>
          <p:nvPr/>
        </p:nvSpPr>
        <p:spPr>
          <a:xfrm>
            <a:off x="6249141" y="1983394"/>
            <a:ext cx="418589" cy="896397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45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2B5744FC-67AD-4F47-B37C-B42D69D9D4C4}"/>
              </a:ext>
            </a:extLst>
          </p:cNvPr>
          <p:cNvSpPr txBox="1">
            <a:spLocks/>
          </p:cNvSpPr>
          <p:nvPr/>
        </p:nvSpPr>
        <p:spPr>
          <a:xfrm>
            <a:off x="457200" y="83219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B</a:t>
            </a:r>
            <a:r>
              <a:rPr lang="en-US" sz="6600" baseline="-25000" dirty="0">
                <a:solidFill>
                  <a:srgbClr val="FF0000"/>
                </a:solidFill>
              </a:rPr>
              <a:t>1  </a:t>
            </a:r>
            <a:r>
              <a:rPr lang="en-US" sz="6600" dirty="0"/>
              <a:t>L</a:t>
            </a:r>
            <a:r>
              <a:rPr lang="en-US" sz="6600" baseline="-25000" dirty="0">
                <a:solidFill>
                  <a:srgbClr val="FF0000"/>
                </a:solidFill>
              </a:rPr>
              <a:t>1</a:t>
            </a:r>
            <a:r>
              <a:rPr lang="en-US" sz="6600" baseline="-25000" dirty="0"/>
              <a:t>  </a:t>
            </a:r>
            <a:r>
              <a:rPr lang="en-US" sz="6600" dirty="0"/>
              <a:t>M</a:t>
            </a:r>
            <a:r>
              <a:rPr lang="en-US" sz="6600" baseline="-25000" dirty="0">
                <a:solidFill>
                  <a:srgbClr val="FF0000"/>
                </a:solidFill>
              </a:rPr>
              <a:t>1</a:t>
            </a:r>
            <a:r>
              <a:rPr lang="en-US" sz="6600" dirty="0"/>
              <a:t>  A</a:t>
            </a:r>
            <a:r>
              <a:rPr lang="en-US" sz="6600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2189E-66B3-5745-BE4B-06581376B99F}"/>
              </a:ext>
            </a:extLst>
          </p:cNvPr>
          <p:cNvSpPr txBox="1"/>
          <p:nvPr/>
        </p:nvSpPr>
        <p:spPr>
          <a:xfrm>
            <a:off x="1399822" y="2883476"/>
            <a:ext cx="65475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Algorithm step</a:t>
            </a:r>
            <a:r>
              <a:rPr lang="en-US" sz="3200" dirty="0"/>
              <a:t>: while the priority queue has more than one entry, remove two entries, combine them and reinsert the result back into the priority queue.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2758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C5595B27-3EDD-7D47-8AF6-3B3B6B6FC192}"/>
              </a:ext>
            </a:extLst>
          </p:cNvPr>
          <p:cNvSpPr txBox="1">
            <a:spLocks/>
          </p:cNvSpPr>
          <p:nvPr/>
        </p:nvSpPr>
        <p:spPr>
          <a:xfrm>
            <a:off x="457200" y="28575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B</a:t>
            </a:r>
            <a:r>
              <a:rPr lang="en-US" sz="6600" baseline="-25000" dirty="0">
                <a:solidFill>
                  <a:srgbClr val="FF0000"/>
                </a:solidFill>
              </a:rPr>
              <a:t>1  </a:t>
            </a:r>
            <a:r>
              <a:rPr lang="en-US" sz="6600" dirty="0"/>
              <a:t>L</a:t>
            </a:r>
            <a:r>
              <a:rPr lang="en-US" sz="6600" baseline="-25000" dirty="0">
                <a:solidFill>
                  <a:srgbClr val="FF0000"/>
                </a:solidFill>
              </a:rPr>
              <a:t>1</a:t>
            </a:r>
            <a:r>
              <a:rPr lang="en-US" sz="6600" baseline="-25000" dirty="0"/>
              <a:t>  </a:t>
            </a:r>
            <a:r>
              <a:rPr lang="en-US" sz="6600" dirty="0"/>
              <a:t>M</a:t>
            </a:r>
            <a:r>
              <a:rPr lang="en-US" sz="6600" baseline="-25000" dirty="0">
                <a:solidFill>
                  <a:srgbClr val="FF0000"/>
                </a:solidFill>
              </a:rPr>
              <a:t>1</a:t>
            </a:r>
            <a:r>
              <a:rPr lang="en-US" sz="6600" dirty="0"/>
              <a:t>  A</a:t>
            </a:r>
            <a:r>
              <a:rPr lang="en-US" sz="6600" baseline="-250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97566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087D3-07C2-F846-805A-41172269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1026" name="Picture 2" descr="Tree troubles usually start at the trunk - Jacksonville Journal-Courier">
            <a:extLst>
              <a:ext uri="{FF2B5EF4-FFF2-40B4-BE49-F238E27FC236}">
                <a16:creationId xmlns:a16="http://schemas.microsoft.com/office/drawing/2014/main" id="{D0F34665-D642-2741-8436-A6DC5AD5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F906B1B1-1B8D-0C45-97F8-1BC2410FA54B}"/>
              </a:ext>
            </a:extLst>
          </p:cNvPr>
          <p:cNvSpPr txBox="1">
            <a:spLocks/>
          </p:cNvSpPr>
          <p:nvPr/>
        </p:nvSpPr>
        <p:spPr>
          <a:xfrm>
            <a:off x="1143000" y="4447822"/>
            <a:ext cx="4263013" cy="1530946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CS1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B1EF551-8B72-B54C-87C8-E114790BA855}"/>
              </a:ext>
            </a:extLst>
          </p:cNvPr>
          <p:cNvSpPr txBox="1">
            <a:spLocks/>
          </p:cNvSpPr>
          <p:nvPr/>
        </p:nvSpPr>
        <p:spPr>
          <a:xfrm>
            <a:off x="1143000" y="2916876"/>
            <a:ext cx="4263013" cy="1530946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CS2</a:t>
            </a:r>
          </a:p>
        </p:txBody>
      </p:sp>
    </p:spTree>
    <p:extLst>
      <p:ext uri="{BB962C8B-B14F-4D97-AF65-F5344CB8AC3E}">
        <p14:creationId xmlns:p14="http://schemas.microsoft.com/office/powerpoint/2010/main" val="3109845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2B5744FC-67AD-4F47-B37C-B42D69D9D4C4}"/>
              </a:ext>
            </a:extLst>
          </p:cNvPr>
          <p:cNvSpPr txBox="1">
            <a:spLocks/>
          </p:cNvSpPr>
          <p:nvPr/>
        </p:nvSpPr>
        <p:spPr>
          <a:xfrm>
            <a:off x="3848517" y="2857500"/>
            <a:ext cx="53708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M</a:t>
            </a:r>
            <a:r>
              <a:rPr lang="en-US" sz="6600" baseline="-25000" dirty="0">
                <a:solidFill>
                  <a:srgbClr val="FF0000"/>
                </a:solidFill>
              </a:rPr>
              <a:t>1</a:t>
            </a:r>
            <a:r>
              <a:rPr lang="en-US" sz="6600" dirty="0"/>
              <a:t>  A</a:t>
            </a:r>
            <a:r>
              <a:rPr lang="en-US" sz="6600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94CAC64F-A41C-3D42-94D0-FBD3E5A54C8E}"/>
              </a:ext>
            </a:extLst>
          </p:cNvPr>
          <p:cNvSpPr txBox="1">
            <a:spLocks/>
          </p:cNvSpPr>
          <p:nvPr/>
        </p:nvSpPr>
        <p:spPr>
          <a:xfrm>
            <a:off x="669893" y="2857500"/>
            <a:ext cx="3590611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B</a:t>
            </a:r>
            <a:r>
              <a:rPr lang="en-US" sz="6600" baseline="-25000" dirty="0">
                <a:solidFill>
                  <a:srgbClr val="FF0000"/>
                </a:solidFill>
              </a:rPr>
              <a:t>1          </a:t>
            </a:r>
            <a:r>
              <a:rPr lang="en-US" sz="6600" dirty="0"/>
              <a:t>L</a:t>
            </a:r>
            <a:r>
              <a:rPr lang="en-US" sz="6600" baseline="-250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05392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2B5744FC-67AD-4F47-B37C-B42D69D9D4C4}"/>
              </a:ext>
            </a:extLst>
          </p:cNvPr>
          <p:cNvSpPr txBox="1">
            <a:spLocks/>
          </p:cNvSpPr>
          <p:nvPr/>
        </p:nvSpPr>
        <p:spPr>
          <a:xfrm>
            <a:off x="3697792" y="2167599"/>
            <a:ext cx="53708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M</a:t>
            </a:r>
            <a:r>
              <a:rPr lang="en-US" sz="6600" baseline="-25000" dirty="0">
                <a:solidFill>
                  <a:srgbClr val="FF0000"/>
                </a:solidFill>
              </a:rPr>
              <a:t>1</a:t>
            </a:r>
            <a:r>
              <a:rPr lang="en-US" sz="6600" dirty="0"/>
              <a:t>  A</a:t>
            </a:r>
            <a:r>
              <a:rPr lang="en-US" sz="6600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697A3A-A38F-0F4A-A21D-868C56DD1829}"/>
              </a:ext>
            </a:extLst>
          </p:cNvPr>
          <p:cNvSpPr txBox="1">
            <a:spLocks/>
          </p:cNvSpPr>
          <p:nvPr/>
        </p:nvSpPr>
        <p:spPr>
          <a:xfrm>
            <a:off x="1528216" y="2571417"/>
            <a:ext cx="2565678" cy="1973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B</a:t>
            </a:r>
            <a:r>
              <a:rPr lang="en-US" sz="6600" baseline="-25000" dirty="0">
                <a:solidFill>
                  <a:srgbClr val="FF0000"/>
                </a:solidFill>
              </a:rPr>
              <a:t>1   </a:t>
            </a:r>
            <a:r>
              <a:rPr lang="en-US" sz="6600" dirty="0"/>
              <a:t>L</a:t>
            </a:r>
            <a:r>
              <a:rPr lang="en-US" sz="6600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A969EC-0DF0-5B4E-B87C-A19EEE818FBD}"/>
              </a:ext>
            </a:extLst>
          </p:cNvPr>
          <p:cNvSpPr/>
          <p:nvPr/>
        </p:nvSpPr>
        <p:spPr>
          <a:xfrm>
            <a:off x="2431448" y="2279873"/>
            <a:ext cx="552659" cy="552659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228292-6EC6-E648-ABC1-E7CB983AD632}"/>
              </a:ext>
            </a:extLst>
          </p:cNvPr>
          <p:cNvCxnSpPr>
            <a:cxnSpLocks/>
          </p:cNvCxnSpPr>
          <p:nvPr/>
        </p:nvCxnSpPr>
        <p:spPr>
          <a:xfrm flipH="1">
            <a:off x="2229802" y="2662917"/>
            <a:ext cx="431644" cy="541866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BF2E6D-6E93-2B49-A4BA-F7A4262BF07C}"/>
              </a:ext>
            </a:extLst>
          </p:cNvPr>
          <p:cNvCxnSpPr>
            <a:cxnSpLocks/>
          </p:cNvCxnSpPr>
          <p:nvPr/>
        </p:nvCxnSpPr>
        <p:spPr>
          <a:xfrm>
            <a:off x="2785312" y="2712339"/>
            <a:ext cx="314536" cy="492444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88E4A6-393A-6241-8BF8-6A5D1907C1CF}"/>
              </a:ext>
            </a:extLst>
          </p:cNvPr>
          <p:cNvSpPr txBox="1"/>
          <p:nvPr/>
        </p:nvSpPr>
        <p:spPr>
          <a:xfrm>
            <a:off x="784791" y="5308711"/>
            <a:ext cx="7574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items in the priority queue are </a:t>
            </a:r>
            <a:r>
              <a:rPr lang="en-US" sz="2800" i="1" dirty="0"/>
              <a:t>weighted</a:t>
            </a:r>
            <a:r>
              <a:rPr lang="en-US" sz="2800" dirty="0"/>
              <a:t> </a:t>
            </a:r>
            <a:r>
              <a:rPr lang="en-US" sz="2800" i="1" dirty="0"/>
              <a:t>trees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5472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2B5744FC-67AD-4F47-B37C-B42D69D9D4C4}"/>
              </a:ext>
            </a:extLst>
          </p:cNvPr>
          <p:cNvSpPr txBox="1">
            <a:spLocks/>
          </p:cNvSpPr>
          <p:nvPr/>
        </p:nvSpPr>
        <p:spPr>
          <a:xfrm>
            <a:off x="457200" y="8221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B</a:t>
            </a:r>
            <a:r>
              <a:rPr lang="en-US" sz="6600" baseline="-25000" dirty="0">
                <a:solidFill>
                  <a:srgbClr val="FF0000"/>
                </a:solidFill>
              </a:rPr>
              <a:t>1  </a:t>
            </a:r>
            <a:r>
              <a:rPr lang="en-US" sz="6600" dirty="0"/>
              <a:t>L</a:t>
            </a:r>
            <a:r>
              <a:rPr lang="en-US" sz="6600" baseline="-25000" dirty="0">
                <a:solidFill>
                  <a:srgbClr val="FF0000"/>
                </a:solidFill>
              </a:rPr>
              <a:t>1</a:t>
            </a:r>
            <a:r>
              <a:rPr lang="en-US" sz="6600" baseline="-25000" dirty="0"/>
              <a:t>  </a:t>
            </a:r>
            <a:r>
              <a:rPr lang="en-US" sz="6600" dirty="0"/>
              <a:t>M</a:t>
            </a:r>
            <a:r>
              <a:rPr lang="en-US" sz="6600" baseline="-25000" dirty="0">
                <a:solidFill>
                  <a:srgbClr val="FF0000"/>
                </a:solidFill>
              </a:rPr>
              <a:t>1</a:t>
            </a:r>
            <a:r>
              <a:rPr lang="en-US" sz="6600" dirty="0"/>
              <a:t>  A</a:t>
            </a:r>
            <a:r>
              <a:rPr lang="en-US" sz="6600" baseline="-25000" dirty="0">
                <a:solidFill>
                  <a:srgbClr val="FF0000"/>
                </a:solidFill>
              </a:rPr>
              <a:t>4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821212-CDFA-A944-A1B7-2531064B7901}"/>
              </a:ext>
            </a:extLst>
          </p:cNvPr>
          <p:cNvGrpSpPr/>
          <p:nvPr/>
        </p:nvGrpSpPr>
        <p:grpSpPr>
          <a:xfrm>
            <a:off x="468610" y="2580698"/>
            <a:ext cx="8229600" cy="2606944"/>
            <a:chOff x="852436" y="2919366"/>
            <a:chExt cx="8229600" cy="2606944"/>
          </a:xfrm>
        </p:grpSpPr>
        <p:sp>
          <p:nvSpPr>
            <p:cNvPr id="11" name="Title 5">
              <a:extLst>
                <a:ext uri="{FF2B5EF4-FFF2-40B4-BE49-F238E27FC236}">
                  <a16:creationId xmlns:a16="http://schemas.microsoft.com/office/drawing/2014/main" id="{7BBAC253-332B-064B-A902-42F4AD081625}"/>
                </a:ext>
              </a:extLst>
            </p:cNvPr>
            <p:cNvSpPr txBox="1">
              <a:spLocks/>
            </p:cNvSpPr>
            <p:nvPr/>
          </p:nvSpPr>
          <p:spPr>
            <a:xfrm>
              <a:off x="852436" y="2919366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6600" dirty="0"/>
                <a:t>M</a:t>
              </a:r>
              <a:r>
                <a:rPr lang="en-US" sz="6600" baseline="-25000" dirty="0">
                  <a:solidFill>
                    <a:srgbClr val="FF0000"/>
                  </a:solidFill>
                </a:rPr>
                <a:t>1           </a:t>
              </a:r>
              <a:r>
                <a:rPr lang="en-US" sz="6600" dirty="0"/>
                <a:t>  A</a:t>
              </a:r>
              <a:r>
                <a:rPr lang="en-US" sz="6600" baseline="-25000" dirty="0">
                  <a:solidFill>
                    <a:srgbClr val="FF0000"/>
                  </a:solidFill>
                </a:rPr>
                <a:t>4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75A754E-198B-3449-BAFE-FA8A0F5963AC}"/>
                </a:ext>
              </a:extLst>
            </p:cNvPr>
            <p:cNvGrpSpPr/>
            <p:nvPr/>
          </p:nvGrpSpPr>
          <p:grpSpPr>
            <a:xfrm>
              <a:off x="3811179" y="3261634"/>
              <a:ext cx="2565678" cy="2264676"/>
              <a:chOff x="97135" y="3137456"/>
              <a:chExt cx="2565678" cy="2264676"/>
            </a:xfrm>
          </p:grpSpPr>
          <p:sp>
            <p:nvSpPr>
              <p:cNvPr id="10" name="Title 5">
                <a:extLst>
                  <a:ext uri="{FF2B5EF4-FFF2-40B4-BE49-F238E27FC236}">
                    <a16:creationId xmlns:a16="http://schemas.microsoft.com/office/drawing/2014/main" id="{0C100D12-A3EF-9342-8E03-B4BA3FFD34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35" y="3429000"/>
                <a:ext cx="2565678" cy="19731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6600" dirty="0"/>
                  <a:t>B</a:t>
                </a:r>
                <a:r>
                  <a:rPr lang="en-US" sz="6600" baseline="-25000" dirty="0">
                    <a:solidFill>
                      <a:srgbClr val="FF0000"/>
                    </a:solidFill>
                  </a:rPr>
                  <a:t>1   </a:t>
                </a:r>
                <a:r>
                  <a:rPr lang="en-US" sz="6600" dirty="0"/>
                  <a:t>L</a:t>
                </a:r>
                <a:r>
                  <a:rPr lang="en-US" sz="6600" baseline="-2500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5241615-52BC-CB42-8E1E-FC1CC5D9C8BD}"/>
                  </a:ext>
                </a:extLst>
              </p:cNvPr>
              <p:cNvGrpSpPr/>
              <p:nvPr/>
            </p:nvGrpSpPr>
            <p:grpSpPr>
              <a:xfrm>
                <a:off x="798721" y="3137456"/>
                <a:ext cx="870046" cy="924910"/>
                <a:chOff x="766531" y="2074358"/>
                <a:chExt cx="870046" cy="924910"/>
              </a:xfrm>
            </p:grpSpPr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4C752847-00A4-0048-AF53-F52F595AD985}"/>
                    </a:ext>
                  </a:extLst>
                </p:cNvPr>
                <p:cNvSpPr/>
                <p:nvPr/>
              </p:nvSpPr>
              <p:spPr>
                <a:xfrm>
                  <a:off x="968177" y="2074358"/>
                  <a:ext cx="552659" cy="55265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</a:t>
                  </a:r>
                </a:p>
              </p:txBody>
            </p: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27EDDDC-41B2-274A-BC96-3DA9FDE3D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6531" y="2457402"/>
                  <a:ext cx="431644" cy="541866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2B1C86BD-F44A-414D-8281-730F10425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2041" y="2506824"/>
                  <a:ext cx="314536" cy="492444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9E30F7A-99D9-AC4A-94C2-887C5C2A1FC0}"/>
              </a:ext>
            </a:extLst>
          </p:cNvPr>
          <p:cNvSpPr txBox="1"/>
          <p:nvPr/>
        </p:nvSpPr>
        <p:spPr>
          <a:xfrm>
            <a:off x="784791" y="5308711"/>
            <a:ext cx="7574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items in the priority queue are </a:t>
            </a:r>
            <a:r>
              <a:rPr lang="en-US" sz="2800" i="1" dirty="0"/>
              <a:t>weighted</a:t>
            </a:r>
            <a:r>
              <a:rPr lang="en-US" sz="2800" dirty="0"/>
              <a:t> </a:t>
            </a:r>
            <a:r>
              <a:rPr lang="en-US" sz="2800" i="1" dirty="0"/>
              <a:t>trees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906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0BEBC9-08EA-6141-BAE9-2A3D35CD5DD1}"/>
              </a:ext>
            </a:extLst>
          </p:cNvPr>
          <p:cNvGrpSpPr/>
          <p:nvPr/>
        </p:nvGrpSpPr>
        <p:grpSpPr>
          <a:xfrm>
            <a:off x="3032789" y="3449973"/>
            <a:ext cx="3078421" cy="3168835"/>
            <a:chOff x="2914610" y="2018807"/>
            <a:chExt cx="3078421" cy="316883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5241615-52BC-CB42-8E1E-FC1CC5D9C8BD}"/>
                </a:ext>
              </a:extLst>
            </p:cNvPr>
            <p:cNvGrpSpPr/>
            <p:nvPr/>
          </p:nvGrpSpPr>
          <p:grpSpPr>
            <a:xfrm>
              <a:off x="4128939" y="2922966"/>
              <a:ext cx="870046" cy="924910"/>
              <a:chOff x="766531" y="2074358"/>
              <a:chExt cx="870046" cy="924910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C752847-00A4-0048-AF53-F52F595AD985}"/>
                  </a:ext>
                </a:extLst>
              </p:cNvPr>
              <p:cNvSpPr/>
              <p:nvPr/>
            </p:nvSpPr>
            <p:spPr>
              <a:xfrm>
                <a:off x="968177" y="2074358"/>
                <a:ext cx="552659" cy="5526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27EDDDC-41B2-274A-BC96-3DA9FDE3D2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6531" y="2457402"/>
                <a:ext cx="431644" cy="541866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B1C86BD-F44A-414D-8281-730F1042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2041" y="2506824"/>
                <a:ext cx="314536" cy="492444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EC68A0-2BF7-A344-8D97-F3115176B715}"/>
                </a:ext>
              </a:extLst>
            </p:cNvPr>
            <p:cNvGrpSpPr/>
            <p:nvPr/>
          </p:nvGrpSpPr>
          <p:grpSpPr>
            <a:xfrm>
              <a:off x="2914610" y="2018807"/>
              <a:ext cx="3078421" cy="3168835"/>
              <a:chOff x="2914610" y="2018807"/>
              <a:chExt cx="3078421" cy="3168835"/>
            </a:xfrm>
          </p:grpSpPr>
          <p:sp>
            <p:nvSpPr>
              <p:cNvPr id="11" name="Title 5">
                <a:extLst>
                  <a:ext uri="{FF2B5EF4-FFF2-40B4-BE49-F238E27FC236}">
                    <a16:creationId xmlns:a16="http://schemas.microsoft.com/office/drawing/2014/main" id="{7BBAC253-332B-064B-A902-42F4AD0816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4610" y="2718080"/>
                <a:ext cx="1093219" cy="1143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6600" dirty="0"/>
                  <a:t>M</a:t>
                </a:r>
                <a:r>
                  <a:rPr lang="en-US" sz="6600" baseline="-2500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10" name="Title 5">
                <a:extLst>
                  <a:ext uri="{FF2B5EF4-FFF2-40B4-BE49-F238E27FC236}">
                    <a16:creationId xmlns:a16="http://schemas.microsoft.com/office/drawing/2014/main" id="{0C100D12-A3EF-9342-8E03-B4BA3FFD34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7353" y="3214510"/>
                <a:ext cx="2565678" cy="19731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6600" dirty="0"/>
                  <a:t>B</a:t>
                </a:r>
                <a:r>
                  <a:rPr lang="en-US" sz="6600" baseline="-25000" dirty="0">
                    <a:solidFill>
                      <a:srgbClr val="FF0000"/>
                    </a:solidFill>
                  </a:rPr>
                  <a:t>1   </a:t>
                </a:r>
                <a:r>
                  <a:rPr lang="en-US" sz="6600" dirty="0"/>
                  <a:t>L</a:t>
                </a:r>
                <a:r>
                  <a:rPr lang="en-US" sz="6600" baseline="-2500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05F8B2D-2516-2D42-8C94-2F36BC7140E6}"/>
                  </a:ext>
                </a:extLst>
              </p:cNvPr>
              <p:cNvGrpSpPr/>
              <p:nvPr/>
            </p:nvGrpSpPr>
            <p:grpSpPr>
              <a:xfrm>
                <a:off x="3636046" y="2018807"/>
                <a:ext cx="870046" cy="924910"/>
                <a:chOff x="766531" y="2074358"/>
                <a:chExt cx="870046" cy="92491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F4A67B6-9333-8D42-9F6F-DC265D81B480}"/>
                    </a:ext>
                  </a:extLst>
                </p:cNvPr>
                <p:cNvSpPr/>
                <p:nvPr/>
              </p:nvSpPr>
              <p:spPr>
                <a:xfrm>
                  <a:off x="968177" y="2074358"/>
                  <a:ext cx="552659" cy="55265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D0E264ED-FA02-A647-9D3A-B4EA9A8FF7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6531" y="2457402"/>
                  <a:ext cx="431644" cy="541866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52CB5CAA-3B46-6945-B54F-8CB300FF4B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2041" y="2506824"/>
                  <a:ext cx="314536" cy="492444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" name="Title 5">
            <a:extLst>
              <a:ext uri="{FF2B5EF4-FFF2-40B4-BE49-F238E27FC236}">
                <a16:creationId xmlns:a16="http://schemas.microsoft.com/office/drawing/2014/main" id="{FC855107-BA93-DB41-A12A-E54D7D1E4A1C}"/>
              </a:ext>
            </a:extLst>
          </p:cNvPr>
          <p:cNvSpPr txBox="1">
            <a:spLocks/>
          </p:cNvSpPr>
          <p:nvPr/>
        </p:nvSpPr>
        <p:spPr>
          <a:xfrm>
            <a:off x="598183" y="302048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aseline="-25000" dirty="0">
                <a:solidFill>
                  <a:srgbClr val="FF0000"/>
                </a:solidFill>
              </a:rPr>
              <a:t>           </a:t>
            </a:r>
            <a:r>
              <a:rPr lang="en-US" sz="6600" dirty="0"/>
              <a:t>  A</a:t>
            </a:r>
            <a:r>
              <a:rPr lang="en-US" sz="6600" baseline="-25000" dirty="0">
                <a:solidFill>
                  <a:srgbClr val="FF0000"/>
                </a:solidFill>
              </a:rPr>
              <a:t>4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8FE433-ABBF-D441-AA35-427FEAF0623E}"/>
              </a:ext>
            </a:extLst>
          </p:cNvPr>
          <p:cNvGrpSpPr/>
          <p:nvPr/>
        </p:nvGrpSpPr>
        <p:grpSpPr>
          <a:xfrm>
            <a:off x="352981" y="439190"/>
            <a:ext cx="8229600" cy="2606944"/>
            <a:chOff x="852436" y="2919366"/>
            <a:chExt cx="8229600" cy="2606944"/>
          </a:xfrm>
        </p:grpSpPr>
        <p:sp>
          <p:nvSpPr>
            <p:cNvPr id="23" name="Title 5">
              <a:extLst>
                <a:ext uri="{FF2B5EF4-FFF2-40B4-BE49-F238E27FC236}">
                  <a16:creationId xmlns:a16="http://schemas.microsoft.com/office/drawing/2014/main" id="{9859BF48-8540-4B4F-A894-82C00AAC7BCA}"/>
                </a:ext>
              </a:extLst>
            </p:cNvPr>
            <p:cNvSpPr txBox="1">
              <a:spLocks/>
            </p:cNvSpPr>
            <p:nvPr/>
          </p:nvSpPr>
          <p:spPr>
            <a:xfrm>
              <a:off x="852436" y="2919366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6600" dirty="0"/>
                <a:t>M</a:t>
              </a:r>
              <a:r>
                <a:rPr lang="en-US" sz="6600" baseline="-25000" dirty="0">
                  <a:solidFill>
                    <a:srgbClr val="FF0000"/>
                  </a:solidFill>
                </a:rPr>
                <a:t>1           </a:t>
              </a:r>
              <a:r>
                <a:rPr lang="en-US" sz="6600" dirty="0"/>
                <a:t>  A</a:t>
              </a:r>
              <a:r>
                <a:rPr lang="en-US" sz="6600" baseline="-25000" dirty="0">
                  <a:solidFill>
                    <a:srgbClr val="FF0000"/>
                  </a:solidFill>
                </a:rPr>
                <a:t>4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9C4735D-FE6D-BD4E-A463-A9955567A546}"/>
                </a:ext>
              </a:extLst>
            </p:cNvPr>
            <p:cNvGrpSpPr/>
            <p:nvPr/>
          </p:nvGrpSpPr>
          <p:grpSpPr>
            <a:xfrm>
              <a:off x="3811179" y="3261634"/>
              <a:ext cx="2565678" cy="2264676"/>
              <a:chOff x="97135" y="3137456"/>
              <a:chExt cx="2565678" cy="2264676"/>
            </a:xfrm>
          </p:grpSpPr>
          <p:sp>
            <p:nvSpPr>
              <p:cNvPr id="25" name="Title 5">
                <a:extLst>
                  <a:ext uri="{FF2B5EF4-FFF2-40B4-BE49-F238E27FC236}">
                    <a16:creationId xmlns:a16="http://schemas.microsoft.com/office/drawing/2014/main" id="{5F3C3729-2308-D940-97FF-BC57F2282D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35" y="3429000"/>
                <a:ext cx="2565678" cy="19731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6600" dirty="0"/>
                  <a:t>B</a:t>
                </a:r>
                <a:r>
                  <a:rPr lang="en-US" sz="6600" baseline="-25000" dirty="0">
                    <a:solidFill>
                      <a:srgbClr val="FF0000"/>
                    </a:solidFill>
                  </a:rPr>
                  <a:t>1   </a:t>
                </a:r>
                <a:r>
                  <a:rPr lang="en-US" sz="6600" dirty="0"/>
                  <a:t>L</a:t>
                </a:r>
                <a:r>
                  <a:rPr lang="en-US" sz="6600" baseline="-2500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0F610FA-93E7-3B47-9332-2CE3024A3520}"/>
                  </a:ext>
                </a:extLst>
              </p:cNvPr>
              <p:cNvGrpSpPr/>
              <p:nvPr/>
            </p:nvGrpSpPr>
            <p:grpSpPr>
              <a:xfrm>
                <a:off x="798721" y="3137456"/>
                <a:ext cx="870046" cy="924910"/>
                <a:chOff x="766531" y="2074358"/>
                <a:chExt cx="870046" cy="924910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6E702AAF-B63C-9C41-8939-4E2CC01A4C91}"/>
                    </a:ext>
                  </a:extLst>
                </p:cNvPr>
                <p:cNvSpPr/>
                <p:nvPr/>
              </p:nvSpPr>
              <p:spPr>
                <a:xfrm>
                  <a:off x="968177" y="2074358"/>
                  <a:ext cx="552659" cy="55265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</a:t>
                  </a: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DE1B9D5-B81F-C640-BF25-7C7DA17B8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6531" y="2457402"/>
                  <a:ext cx="431644" cy="541866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42EE18F-96EE-CA4F-8BDC-A71085764C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2041" y="2506824"/>
                  <a:ext cx="314536" cy="492444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66444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0BEBC9-08EA-6141-BAE9-2A3D35CD5DD1}"/>
              </a:ext>
            </a:extLst>
          </p:cNvPr>
          <p:cNvGrpSpPr/>
          <p:nvPr/>
        </p:nvGrpSpPr>
        <p:grpSpPr>
          <a:xfrm>
            <a:off x="2902164" y="2377523"/>
            <a:ext cx="3078421" cy="3168835"/>
            <a:chOff x="2914610" y="2018807"/>
            <a:chExt cx="3078421" cy="316883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5241615-52BC-CB42-8E1E-FC1CC5D9C8BD}"/>
                </a:ext>
              </a:extLst>
            </p:cNvPr>
            <p:cNvGrpSpPr/>
            <p:nvPr/>
          </p:nvGrpSpPr>
          <p:grpSpPr>
            <a:xfrm>
              <a:off x="4128939" y="2922966"/>
              <a:ext cx="870046" cy="924910"/>
              <a:chOff x="766531" y="2074358"/>
              <a:chExt cx="870046" cy="924910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C752847-00A4-0048-AF53-F52F595AD985}"/>
                  </a:ext>
                </a:extLst>
              </p:cNvPr>
              <p:cNvSpPr/>
              <p:nvPr/>
            </p:nvSpPr>
            <p:spPr>
              <a:xfrm>
                <a:off x="968177" y="2074358"/>
                <a:ext cx="552659" cy="5526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27EDDDC-41B2-274A-BC96-3DA9FDE3D2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6531" y="2457402"/>
                <a:ext cx="431644" cy="541866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B1C86BD-F44A-414D-8281-730F1042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2041" y="2506824"/>
                <a:ext cx="314536" cy="492444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EC68A0-2BF7-A344-8D97-F3115176B715}"/>
                </a:ext>
              </a:extLst>
            </p:cNvPr>
            <p:cNvGrpSpPr/>
            <p:nvPr/>
          </p:nvGrpSpPr>
          <p:grpSpPr>
            <a:xfrm>
              <a:off x="2914610" y="2018807"/>
              <a:ext cx="3078421" cy="3168835"/>
              <a:chOff x="2914610" y="2018807"/>
              <a:chExt cx="3078421" cy="3168835"/>
            </a:xfrm>
          </p:grpSpPr>
          <p:sp>
            <p:nvSpPr>
              <p:cNvPr id="11" name="Title 5">
                <a:extLst>
                  <a:ext uri="{FF2B5EF4-FFF2-40B4-BE49-F238E27FC236}">
                    <a16:creationId xmlns:a16="http://schemas.microsoft.com/office/drawing/2014/main" id="{7BBAC253-332B-064B-A902-42F4AD0816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4610" y="2718080"/>
                <a:ext cx="1093219" cy="1143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6600" dirty="0"/>
                  <a:t>M</a:t>
                </a:r>
                <a:r>
                  <a:rPr lang="en-US" sz="6600" baseline="-2500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10" name="Title 5">
                <a:extLst>
                  <a:ext uri="{FF2B5EF4-FFF2-40B4-BE49-F238E27FC236}">
                    <a16:creationId xmlns:a16="http://schemas.microsoft.com/office/drawing/2014/main" id="{0C100D12-A3EF-9342-8E03-B4BA3FFD34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7353" y="3214510"/>
                <a:ext cx="2565678" cy="19731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6600" dirty="0"/>
                  <a:t>B</a:t>
                </a:r>
                <a:r>
                  <a:rPr lang="en-US" sz="6600" baseline="-25000" dirty="0">
                    <a:solidFill>
                      <a:srgbClr val="FF0000"/>
                    </a:solidFill>
                  </a:rPr>
                  <a:t>1   </a:t>
                </a:r>
                <a:r>
                  <a:rPr lang="en-US" sz="6600" dirty="0"/>
                  <a:t>L</a:t>
                </a:r>
                <a:r>
                  <a:rPr lang="en-US" sz="6600" baseline="-2500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05F8B2D-2516-2D42-8C94-2F36BC7140E6}"/>
                  </a:ext>
                </a:extLst>
              </p:cNvPr>
              <p:cNvGrpSpPr/>
              <p:nvPr/>
            </p:nvGrpSpPr>
            <p:grpSpPr>
              <a:xfrm>
                <a:off x="3636046" y="2018807"/>
                <a:ext cx="870046" cy="924910"/>
                <a:chOff x="766531" y="2074358"/>
                <a:chExt cx="870046" cy="92491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F4A67B6-9333-8D42-9F6F-DC265D81B480}"/>
                    </a:ext>
                  </a:extLst>
                </p:cNvPr>
                <p:cNvSpPr/>
                <p:nvPr/>
              </p:nvSpPr>
              <p:spPr>
                <a:xfrm>
                  <a:off x="968177" y="2074358"/>
                  <a:ext cx="552659" cy="55265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D0E264ED-FA02-A647-9D3A-B4EA9A8FF7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6531" y="2457402"/>
                  <a:ext cx="431644" cy="541866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52CB5CAA-3B46-6945-B54F-8CB300FF4B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2041" y="2506824"/>
                  <a:ext cx="314536" cy="492444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" name="Title 5">
            <a:extLst>
              <a:ext uri="{FF2B5EF4-FFF2-40B4-BE49-F238E27FC236}">
                <a16:creationId xmlns:a16="http://schemas.microsoft.com/office/drawing/2014/main" id="{FC855107-BA93-DB41-A12A-E54D7D1E4A1C}"/>
              </a:ext>
            </a:extLst>
          </p:cNvPr>
          <p:cNvSpPr txBox="1">
            <a:spLocks/>
          </p:cNvSpPr>
          <p:nvPr/>
        </p:nvSpPr>
        <p:spPr>
          <a:xfrm>
            <a:off x="598183" y="19480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aseline="-25000" dirty="0">
                <a:solidFill>
                  <a:srgbClr val="FF0000"/>
                </a:solidFill>
              </a:rPr>
              <a:t>           </a:t>
            </a:r>
            <a:r>
              <a:rPr lang="en-US" sz="6600" dirty="0"/>
              <a:t>  A</a:t>
            </a:r>
            <a:r>
              <a:rPr lang="en-US" sz="6600" baseline="-250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42386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20BC7E-59B4-124C-B259-B9BF2B048BB2}"/>
              </a:ext>
            </a:extLst>
          </p:cNvPr>
          <p:cNvGrpSpPr/>
          <p:nvPr/>
        </p:nvGrpSpPr>
        <p:grpSpPr>
          <a:xfrm>
            <a:off x="2811513" y="1452460"/>
            <a:ext cx="3520973" cy="4364832"/>
            <a:chOff x="3032789" y="1181526"/>
            <a:chExt cx="3520973" cy="43648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90BEBC9-08EA-6141-BAE9-2A3D35CD5DD1}"/>
                </a:ext>
              </a:extLst>
            </p:cNvPr>
            <p:cNvGrpSpPr/>
            <p:nvPr/>
          </p:nvGrpSpPr>
          <p:grpSpPr>
            <a:xfrm>
              <a:off x="3032789" y="2377523"/>
              <a:ext cx="3078421" cy="3168835"/>
              <a:chOff x="2914610" y="2018807"/>
              <a:chExt cx="3078421" cy="316883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5241615-52BC-CB42-8E1E-FC1CC5D9C8BD}"/>
                  </a:ext>
                </a:extLst>
              </p:cNvPr>
              <p:cNvGrpSpPr/>
              <p:nvPr/>
            </p:nvGrpSpPr>
            <p:grpSpPr>
              <a:xfrm>
                <a:off x="4128939" y="2922966"/>
                <a:ext cx="870046" cy="924910"/>
                <a:chOff x="766531" y="2074358"/>
                <a:chExt cx="870046" cy="924910"/>
              </a:xfrm>
            </p:grpSpPr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4C752847-00A4-0048-AF53-F52F595AD985}"/>
                    </a:ext>
                  </a:extLst>
                </p:cNvPr>
                <p:cNvSpPr/>
                <p:nvPr/>
              </p:nvSpPr>
              <p:spPr>
                <a:xfrm>
                  <a:off x="968177" y="2074358"/>
                  <a:ext cx="552659" cy="55265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</a:t>
                  </a:r>
                </a:p>
              </p:txBody>
            </p: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27EDDDC-41B2-274A-BC96-3DA9FDE3D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6531" y="2457402"/>
                  <a:ext cx="431644" cy="541866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2B1C86BD-F44A-414D-8281-730F10425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2041" y="2506824"/>
                  <a:ext cx="314536" cy="492444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EC68A0-2BF7-A344-8D97-F3115176B715}"/>
                  </a:ext>
                </a:extLst>
              </p:cNvPr>
              <p:cNvGrpSpPr/>
              <p:nvPr/>
            </p:nvGrpSpPr>
            <p:grpSpPr>
              <a:xfrm>
                <a:off x="2914610" y="2018807"/>
                <a:ext cx="3078421" cy="3168835"/>
                <a:chOff x="2914610" y="2018807"/>
                <a:chExt cx="3078421" cy="3168835"/>
              </a:xfrm>
            </p:grpSpPr>
            <p:sp>
              <p:nvSpPr>
                <p:cNvPr id="11" name="Title 5">
                  <a:extLst>
                    <a:ext uri="{FF2B5EF4-FFF2-40B4-BE49-F238E27FC236}">
                      <a16:creationId xmlns:a16="http://schemas.microsoft.com/office/drawing/2014/main" id="{7BBAC253-332B-064B-A902-42F4AD08162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914610" y="2718080"/>
                  <a:ext cx="1093219" cy="1143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 fontScale="85000" lnSpcReduction="10000"/>
                </a:bodyPr>
                <a:lstStyle>
                  <a:lvl1pPr algn="ctr" defTabSz="457200" rtl="0" eaLnBrk="1" latinLnBrk="0" hangingPunct="1"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6600" dirty="0"/>
                    <a:t>M</a:t>
                  </a:r>
                  <a:r>
                    <a:rPr lang="en-US" sz="6600" baseline="-25000" dirty="0">
                      <a:solidFill>
                        <a:srgbClr val="FF0000"/>
                      </a:solidFill>
                    </a:rPr>
                    <a:t>1</a:t>
                  </a:r>
                </a:p>
              </p:txBody>
            </p:sp>
            <p:sp>
              <p:nvSpPr>
                <p:cNvPr id="10" name="Title 5">
                  <a:extLst>
                    <a:ext uri="{FF2B5EF4-FFF2-40B4-BE49-F238E27FC236}">
                      <a16:creationId xmlns:a16="http://schemas.microsoft.com/office/drawing/2014/main" id="{0C100D12-A3EF-9342-8E03-B4BA3FFD34D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427353" y="3214510"/>
                  <a:ext cx="2565678" cy="197313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457200" rtl="0" eaLnBrk="1" latinLnBrk="0" hangingPunct="1"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6600" dirty="0"/>
                    <a:t>B</a:t>
                  </a:r>
                  <a:r>
                    <a:rPr lang="en-US" sz="6600" baseline="-25000" dirty="0">
                      <a:solidFill>
                        <a:srgbClr val="FF0000"/>
                      </a:solidFill>
                    </a:rPr>
                    <a:t>1   </a:t>
                  </a:r>
                  <a:r>
                    <a:rPr lang="en-US" sz="6600" dirty="0"/>
                    <a:t>L</a:t>
                  </a:r>
                  <a:r>
                    <a:rPr lang="en-US" sz="6600" baseline="-25000" dirty="0">
                      <a:solidFill>
                        <a:srgbClr val="FF0000"/>
                      </a:solidFill>
                    </a:rPr>
                    <a:t>1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705F8B2D-2516-2D42-8C94-2F36BC7140E6}"/>
                    </a:ext>
                  </a:extLst>
                </p:cNvPr>
                <p:cNvGrpSpPr/>
                <p:nvPr/>
              </p:nvGrpSpPr>
              <p:grpSpPr>
                <a:xfrm>
                  <a:off x="3636046" y="2018807"/>
                  <a:ext cx="870046" cy="924910"/>
                  <a:chOff x="766531" y="2074358"/>
                  <a:chExt cx="870046" cy="924910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0F4A67B6-9333-8D42-9F6F-DC265D81B480}"/>
                      </a:ext>
                    </a:extLst>
                  </p:cNvPr>
                  <p:cNvSpPr/>
                  <p:nvPr/>
                </p:nvSpPr>
                <p:spPr>
                  <a:xfrm>
                    <a:off x="968177" y="2074358"/>
                    <a:ext cx="552659" cy="552659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3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0E264ED-FA02-A647-9D3A-B4EA9A8FF7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6531" y="2457402"/>
                    <a:ext cx="431644" cy="541866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52CB5CAA-3B46-6945-B54F-8CB300FF4B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22041" y="2506824"/>
                    <a:ext cx="314536" cy="492444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1" name="Title 5">
              <a:extLst>
                <a:ext uri="{FF2B5EF4-FFF2-40B4-BE49-F238E27FC236}">
                  <a16:creationId xmlns:a16="http://schemas.microsoft.com/office/drawing/2014/main" id="{FC855107-BA93-DB41-A12A-E54D7D1E4A1C}"/>
                </a:ext>
              </a:extLst>
            </p:cNvPr>
            <p:cNvSpPr txBox="1">
              <a:spLocks/>
            </p:cNvSpPr>
            <p:nvPr/>
          </p:nvSpPr>
          <p:spPr>
            <a:xfrm>
              <a:off x="4847444" y="2040801"/>
              <a:ext cx="1706318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baseline="-25000" dirty="0">
                  <a:solidFill>
                    <a:srgbClr val="FF0000"/>
                  </a:solidFill>
                </a:rPr>
                <a:t>  </a:t>
              </a:r>
              <a:r>
                <a:rPr lang="en-US" sz="5400" dirty="0"/>
                <a:t>A</a:t>
              </a:r>
              <a:r>
                <a:rPr lang="en-US" sz="5400" baseline="-25000" dirty="0">
                  <a:solidFill>
                    <a:srgbClr val="FF0000"/>
                  </a:solidFill>
                </a:rPr>
                <a:t>4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4495483-4814-E344-A200-422A60BF220B}"/>
                </a:ext>
              </a:extLst>
            </p:cNvPr>
            <p:cNvGrpSpPr/>
            <p:nvPr/>
          </p:nvGrpSpPr>
          <p:grpSpPr>
            <a:xfrm>
              <a:off x="4309735" y="1181526"/>
              <a:ext cx="1271458" cy="1146267"/>
              <a:chOff x="584750" y="2074358"/>
              <a:chExt cx="1271458" cy="1146267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D1D90D8-AAD1-BB4C-A0EF-6BC361E00ECC}"/>
                  </a:ext>
                </a:extLst>
              </p:cNvPr>
              <p:cNvSpPr/>
              <p:nvPr/>
            </p:nvSpPr>
            <p:spPr>
              <a:xfrm>
                <a:off x="968177" y="2074358"/>
                <a:ext cx="552659" cy="5526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FF69A85-0001-3D42-8003-1E47A07C3E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750" y="2457402"/>
                <a:ext cx="613425" cy="763223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C64A585-FDD8-6246-AFA9-E78C53158E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2041" y="2506824"/>
                <a:ext cx="534167" cy="71380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0335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20BC7E-59B4-124C-B259-B9BF2B048BB2}"/>
              </a:ext>
            </a:extLst>
          </p:cNvPr>
          <p:cNvGrpSpPr/>
          <p:nvPr/>
        </p:nvGrpSpPr>
        <p:grpSpPr>
          <a:xfrm>
            <a:off x="2811513" y="1452460"/>
            <a:ext cx="3520973" cy="4364832"/>
            <a:chOff x="3032789" y="1181526"/>
            <a:chExt cx="3520973" cy="43648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90BEBC9-08EA-6141-BAE9-2A3D35CD5DD1}"/>
                </a:ext>
              </a:extLst>
            </p:cNvPr>
            <p:cNvGrpSpPr/>
            <p:nvPr/>
          </p:nvGrpSpPr>
          <p:grpSpPr>
            <a:xfrm>
              <a:off x="3032789" y="2377523"/>
              <a:ext cx="3078421" cy="3168835"/>
              <a:chOff x="2914610" y="2018807"/>
              <a:chExt cx="3078421" cy="316883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5241615-52BC-CB42-8E1E-FC1CC5D9C8BD}"/>
                  </a:ext>
                </a:extLst>
              </p:cNvPr>
              <p:cNvGrpSpPr/>
              <p:nvPr/>
            </p:nvGrpSpPr>
            <p:grpSpPr>
              <a:xfrm>
                <a:off x="4128939" y="2922966"/>
                <a:ext cx="870046" cy="924910"/>
                <a:chOff x="766531" y="2074358"/>
                <a:chExt cx="870046" cy="924910"/>
              </a:xfrm>
            </p:grpSpPr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4C752847-00A4-0048-AF53-F52F595AD985}"/>
                    </a:ext>
                  </a:extLst>
                </p:cNvPr>
                <p:cNvSpPr/>
                <p:nvPr/>
              </p:nvSpPr>
              <p:spPr>
                <a:xfrm>
                  <a:off x="968177" y="2074358"/>
                  <a:ext cx="552659" cy="55265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</a:t>
                  </a:r>
                </a:p>
              </p:txBody>
            </p: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27EDDDC-41B2-274A-BC96-3DA9FDE3D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6531" y="2457402"/>
                  <a:ext cx="431644" cy="541866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2B1C86BD-F44A-414D-8281-730F10425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2041" y="2506824"/>
                  <a:ext cx="314536" cy="492444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EC68A0-2BF7-A344-8D97-F3115176B715}"/>
                  </a:ext>
                </a:extLst>
              </p:cNvPr>
              <p:cNvGrpSpPr/>
              <p:nvPr/>
            </p:nvGrpSpPr>
            <p:grpSpPr>
              <a:xfrm>
                <a:off x="2914610" y="2018807"/>
                <a:ext cx="3078421" cy="3168835"/>
                <a:chOff x="2914610" y="2018807"/>
                <a:chExt cx="3078421" cy="3168835"/>
              </a:xfrm>
            </p:grpSpPr>
            <p:sp>
              <p:nvSpPr>
                <p:cNvPr id="11" name="Title 5">
                  <a:extLst>
                    <a:ext uri="{FF2B5EF4-FFF2-40B4-BE49-F238E27FC236}">
                      <a16:creationId xmlns:a16="http://schemas.microsoft.com/office/drawing/2014/main" id="{7BBAC253-332B-064B-A902-42F4AD08162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914610" y="2718080"/>
                  <a:ext cx="1093219" cy="1143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 fontScale="85000" lnSpcReduction="10000"/>
                </a:bodyPr>
                <a:lstStyle>
                  <a:lvl1pPr algn="ctr" defTabSz="457200" rtl="0" eaLnBrk="1" latinLnBrk="0" hangingPunct="1"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6600" dirty="0"/>
                    <a:t>M</a:t>
                  </a:r>
                  <a:r>
                    <a:rPr lang="en-US" sz="6600" baseline="-25000" dirty="0">
                      <a:solidFill>
                        <a:srgbClr val="FF0000"/>
                      </a:solidFill>
                    </a:rPr>
                    <a:t>1</a:t>
                  </a:r>
                </a:p>
              </p:txBody>
            </p:sp>
            <p:sp>
              <p:nvSpPr>
                <p:cNvPr id="10" name="Title 5">
                  <a:extLst>
                    <a:ext uri="{FF2B5EF4-FFF2-40B4-BE49-F238E27FC236}">
                      <a16:creationId xmlns:a16="http://schemas.microsoft.com/office/drawing/2014/main" id="{0C100D12-A3EF-9342-8E03-B4BA3FFD34D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427353" y="3214510"/>
                  <a:ext cx="2565678" cy="197313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457200" rtl="0" eaLnBrk="1" latinLnBrk="0" hangingPunct="1"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6600" dirty="0"/>
                    <a:t>B</a:t>
                  </a:r>
                  <a:r>
                    <a:rPr lang="en-US" sz="6600" baseline="-25000" dirty="0">
                      <a:solidFill>
                        <a:srgbClr val="FF0000"/>
                      </a:solidFill>
                    </a:rPr>
                    <a:t>1   </a:t>
                  </a:r>
                  <a:r>
                    <a:rPr lang="en-US" sz="6600" dirty="0"/>
                    <a:t>L</a:t>
                  </a:r>
                  <a:r>
                    <a:rPr lang="en-US" sz="6600" baseline="-25000" dirty="0">
                      <a:solidFill>
                        <a:srgbClr val="FF0000"/>
                      </a:solidFill>
                    </a:rPr>
                    <a:t>1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705F8B2D-2516-2D42-8C94-2F36BC7140E6}"/>
                    </a:ext>
                  </a:extLst>
                </p:cNvPr>
                <p:cNvGrpSpPr/>
                <p:nvPr/>
              </p:nvGrpSpPr>
              <p:grpSpPr>
                <a:xfrm>
                  <a:off x="3636046" y="2018807"/>
                  <a:ext cx="870046" cy="924910"/>
                  <a:chOff x="766531" y="2074358"/>
                  <a:chExt cx="870046" cy="924910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0F4A67B6-9333-8D42-9F6F-DC265D81B480}"/>
                      </a:ext>
                    </a:extLst>
                  </p:cNvPr>
                  <p:cNvSpPr/>
                  <p:nvPr/>
                </p:nvSpPr>
                <p:spPr>
                  <a:xfrm>
                    <a:off x="968177" y="2074358"/>
                    <a:ext cx="552659" cy="552659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3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0E264ED-FA02-A647-9D3A-B4EA9A8FF7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6531" y="2457402"/>
                    <a:ext cx="431644" cy="541866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52CB5CAA-3B46-6945-B54F-8CB300FF4B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22041" y="2506824"/>
                    <a:ext cx="314536" cy="492444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1" name="Title 5">
              <a:extLst>
                <a:ext uri="{FF2B5EF4-FFF2-40B4-BE49-F238E27FC236}">
                  <a16:creationId xmlns:a16="http://schemas.microsoft.com/office/drawing/2014/main" id="{FC855107-BA93-DB41-A12A-E54D7D1E4A1C}"/>
                </a:ext>
              </a:extLst>
            </p:cNvPr>
            <p:cNvSpPr txBox="1">
              <a:spLocks/>
            </p:cNvSpPr>
            <p:nvPr/>
          </p:nvSpPr>
          <p:spPr>
            <a:xfrm>
              <a:off x="4847444" y="2040801"/>
              <a:ext cx="1706318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baseline="-25000" dirty="0">
                  <a:solidFill>
                    <a:srgbClr val="FF0000"/>
                  </a:solidFill>
                </a:rPr>
                <a:t>  </a:t>
              </a:r>
              <a:r>
                <a:rPr lang="en-US" sz="5400" dirty="0"/>
                <a:t>A</a:t>
              </a:r>
              <a:r>
                <a:rPr lang="en-US" sz="5400" baseline="-25000" dirty="0">
                  <a:solidFill>
                    <a:srgbClr val="FF0000"/>
                  </a:solidFill>
                </a:rPr>
                <a:t>4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4495483-4814-E344-A200-422A60BF220B}"/>
                </a:ext>
              </a:extLst>
            </p:cNvPr>
            <p:cNvGrpSpPr/>
            <p:nvPr/>
          </p:nvGrpSpPr>
          <p:grpSpPr>
            <a:xfrm>
              <a:off x="4309735" y="1181526"/>
              <a:ext cx="1271458" cy="1146267"/>
              <a:chOff x="584750" y="2074358"/>
              <a:chExt cx="1271458" cy="1146267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D1D90D8-AAD1-BB4C-A0EF-6BC361E00ECC}"/>
                  </a:ext>
                </a:extLst>
              </p:cNvPr>
              <p:cNvSpPr/>
              <p:nvPr/>
            </p:nvSpPr>
            <p:spPr>
              <a:xfrm>
                <a:off x="968177" y="2074358"/>
                <a:ext cx="552659" cy="5526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FF69A85-0001-3D42-8003-1E47A07C3E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750" y="2457402"/>
                <a:ext cx="613425" cy="763223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C64A585-FDD8-6246-AFA9-E78C53158E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2041" y="2506824"/>
                <a:ext cx="534167" cy="71380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5966D5B-17D8-CC40-9C22-7E125065EF0F}"/>
              </a:ext>
            </a:extLst>
          </p:cNvPr>
          <p:cNvSpPr txBox="1"/>
          <p:nvPr/>
        </p:nvSpPr>
        <p:spPr>
          <a:xfrm>
            <a:off x="931140" y="1016786"/>
            <a:ext cx="2625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Huffman Coding Tree</a:t>
            </a:r>
          </a:p>
        </p:txBody>
      </p:sp>
    </p:spTree>
    <p:extLst>
      <p:ext uri="{BB962C8B-B14F-4D97-AF65-F5344CB8AC3E}">
        <p14:creationId xmlns:p14="http://schemas.microsoft.com/office/powerpoint/2010/main" val="1725019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20BC7E-59B4-124C-B259-B9BF2B048BB2}"/>
              </a:ext>
            </a:extLst>
          </p:cNvPr>
          <p:cNvGrpSpPr/>
          <p:nvPr/>
        </p:nvGrpSpPr>
        <p:grpSpPr>
          <a:xfrm>
            <a:off x="2811513" y="1452460"/>
            <a:ext cx="3520973" cy="4364832"/>
            <a:chOff x="3032789" y="1181526"/>
            <a:chExt cx="3520973" cy="43648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90BEBC9-08EA-6141-BAE9-2A3D35CD5DD1}"/>
                </a:ext>
              </a:extLst>
            </p:cNvPr>
            <p:cNvGrpSpPr/>
            <p:nvPr/>
          </p:nvGrpSpPr>
          <p:grpSpPr>
            <a:xfrm>
              <a:off x="3032789" y="2377523"/>
              <a:ext cx="3078421" cy="3168835"/>
              <a:chOff x="2914610" y="2018807"/>
              <a:chExt cx="3078421" cy="316883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5241615-52BC-CB42-8E1E-FC1CC5D9C8BD}"/>
                  </a:ext>
                </a:extLst>
              </p:cNvPr>
              <p:cNvGrpSpPr/>
              <p:nvPr/>
            </p:nvGrpSpPr>
            <p:grpSpPr>
              <a:xfrm>
                <a:off x="4128939" y="2922966"/>
                <a:ext cx="870046" cy="924910"/>
                <a:chOff x="766531" y="2074358"/>
                <a:chExt cx="870046" cy="924910"/>
              </a:xfrm>
            </p:grpSpPr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4C752847-00A4-0048-AF53-F52F595AD985}"/>
                    </a:ext>
                  </a:extLst>
                </p:cNvPr>
                <p:cNvSpPr/>
                <p:nvPr/>
              </p:nvSpPr>
              <p:spPr>
                <a:xfrm>
                  <a:off x="968177" y="2074358"/>
                  <a:ext cx="552659" cy="55265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</a:t>
                  </a:r>
                </a:p>
              </p:txBody>
            </p: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27EDDDC-41B2-274A-BC96-3DA9FDE3D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6531" y="2457402"/>
                  <a:ext cx="431644" cy="541866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2B1C86BD-F44A-414D-8281-730F10425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2041" y="2506824"/>
                  <a:ext cx="314536" cy="492444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EC68A0-2BF7-A344-8D97-F3115176B715}"/>
                  </a:ext>
                </a:extLst>
              </p:cNvPr>
              <p:cNvGrpSpPr/>
              <p:nvPr/>
            </p:nvGrpSpPr>
            <p:grpSpPr>
              <a:xfrm>
                <a:off x="2914610" y="2018807"/>
                <a:ext cx="3078421" cy="3168835"/>
                <a:chOff x="2914610" y="2018807"/>
                <a:chExt cx="3078421" cy="3168835"/>
              </a:xfrm>
            </p:grpSpPr>
            <p:sp>
              <p:nvSpPr>
                <p:cNvPr id="11" name="Title 5">
                  <a:extLst>
                    <a:ext uri="{FF2B5EF4-FFF2-40B4-BE49-F238E27FC236}">
                      <a16:creationId xmlns:a16="http://schemas.microsoft.com/office/drawing/2014/main" id="{7BBAC253-332B-064B-A902-42F4AD08162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914610" y="2718080"/>
                  <a:ext cx="1093219" cy="1143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 fontScale="85000" lnSpcReduction="10000"/>
                </a:bodyPr>
                <a:lstStyle>
                  <a:lvl1pPr algn="ctr" defTabSz="457200" rtl="0" eaLnBrk="1" latinLnBrk="0" hangingPunct="1"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6600" dirty="0"/>
                    <a:t>M</a:t>
                  </a:r>
                  <a:r>
                    <a:rPr lang="en-US" sz="6600" baseline="-250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0" name="Title 5">
                  <a:extLst>
                    <a:ext uri="{FF2B5EF4-FFF2-40B4-BE49-F238E27FC236}">
                      <a16:creationId xmlns:a16="http://schemas.microsoft.com/office/drawing/2014/main" id="{0C100D12-A3EF-9342-8E03-B4BA3FFD34D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427353" y="3214510"/>
                  <a:ext cx="2565678" cy="197313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457200" rtl="0" eaLnBrk="1" latinLnBrk="0" hangingPunct="1"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6600" dirty="0"/>
                    <a:t>B</a:t>
                  </a:r>
                  <a:r>
                    <a:rPr lang="en-US" sz="6600" baseline="-250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sz="6600" baseline="-25000" dirty="0">
                      <a:solidFill>
                        <a:srgbClr val="FF0000"/>
                      </a:solidFill>
                    </a:rPr>
                    <a:t>   </a:t>
                  </a:r>
                  <a:r>
                    <a:rPr lang="en-US" sz="6600" dirty="0"/>
                    <a:t>L</a:t>
                  </a:r>
                  <a:r>
                    <a:rPr lang="en-US" sz="6600" baseline="-250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705F8B2D-2516-2D42-8C94-2F36BC7140E6}"/>
                    </a:ext>
                  </a:extLst>
                </p:cNvPr>
                <p:cNvGrpSpPr/>
                <p:nvPr/>
              </p:nvGrpSpPr>
              <p:grpSpPr>
                <a:xfrm>
                  <a:off x="3636046" y="2018807"/>
                  <a:ext cx="870046" cy="924910"/>
                  <a:chOff x="766531" y="2074358"/>
                  <a:chExt cx="870046" cy="924910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0F4A67B6-9333-8D42-9F6F-DC265D81B480}"/>
                      </a:ext>
                    </a:extLst>
                  </p:cNvPr>
                  <p:cNvSpPr/>
                  <p:nvPr/>
                </p:nvSpPr>
                <p:spPr>
                  <a:xfrm>
                    <a:off x="968177" y="2074358"/>
                    <a:ext cx="552659" cy="552659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3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0E264ED-FA02-A647-9D3A-B4EA9A8FF7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6531" y="2457402"/>
                    <a:ext cx="431644" cy="541866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52CB5CAA-3B46-6945-B54F-8CB300FF4B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22041" y="2506824"/>
                    <a:ext cx="314536" cy="492444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1" name="Title 5">
              <a:extLst>
                <a:ext uri="{FF2B5EF4-FFF2-40B4-BE49-F238E27FC236}">
                  <a16:creationId xmlns:a16="http://schemas.microsoft.com/office/drawing/2014/main" id="{FC855107-BA93-DB41-A12A-E54D7D1E4A1C}"/>
                </a:ext>
              </a:extLst>
            </p:cNvPr>
            <p:cNvSpPr txBox="1">
              <a:spLocks/>
            </p:cNvSpPr>
            <p:nvPr/>
          </p:nvSpPr>
          <p:spPr>
            <a:xfrm>
              <a:off x="4847444" y="2040801"/>
              <a:ext cx="1706318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baseline="-25000" dirty="0">
                  <a:solidFill>
                    <a:srgbClr val="FF0000"/>
                  </a:solidFill>
                </a:rPr>
                <a:t>  </a:t>
              </a:r>
              <a:r>
                <a:rPr lang="en-US" sz="5400" dirty="0"/>
                <a:t>A</a:t>
              </a:r>
              <a:r>
                <a:rPr lang="en-US" sz="5400" baseline="-25000" dirty="0">
                  <a:solidFill>
                    <a:schemeClr val="bg1">
                      <a:lumMod val="65000"/>
                    </a:schemeClr>
                  </a:solidFill>
                </a:rPr>
                <a:t>4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4495483-4814-E344-A200-422A60BF220B}"/>
                </a:ext>
              </a:extLst>
            </p:cNvPr>
            <p:cNvGrpSpPr/>
            <p:nvPr/>
          </p:nvGrpSpPr>
          <p:grpSpPr>
            <a:xfrm>
              <a:off x="4309735" y="1181526"/>
              <a:ext cx="1271458" cy="1146267"/>
              <a:chOff x="584750" y="2074358"/>
              <a:chExt cx="1271458" cy="1146267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D1D90D8-AAD1-BB4C-A0EF-6BC361E00ECC}"/>
                  </a:ext>
                </a:extLst>
              </p:cNvPr>
              <p:cNvSpPr/>
              <p:nvPr/>
            </p:nvSpPr>
            <p:spPr>
              <a:xfrm>
                <a:off x="968177" y="2074358"/>
                <a:ext cx="552659" cy="5526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FF69A85-0001-3D42-8003-1E47A07C3E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750" y="2457402"/>
                <a:ext cx="613425" cy="763223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C64A585-FDD8-6246-AFA9-E78C53158E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2041" y="2506824"/>
                <a:ext cx="534167" cy="71380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5966D5B-17D8-CC40-9C22-7E125065EF0F}"/>
              </a:ext>
            </a:extLst>
          </p:cNvPr>
          <p:cNvSpPr txBox="1"/>
          <p:nvPr/>
        </p:nvSpPr>
        <p:spPr>
          <a:xfrm>
            <a:off x="931140" y="1016786"/>
            <a:ext cx="2625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Huffman Coding Tree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6F2533-C685-3143-89A2-710C30A441C7}"/>
              </a:ext>
            </a:extLst>
          </p:cNvPr>
          <p:cNvSpPr txBox="1"/>
          <p:nvPr/>
        </p:nvSpPr>
        <p:spPr>
          <a:xfrm>
            <a:off x="6011044" y="4194950"/>
            <a:ext cx="2625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Left = </a:t>
            </a:r>
            <a:r>
              <a:rPr lang="en-US" sz="3600" dirty="0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en-US" sz="3600" dirty="0"/>
              <a:t>Right = </a:t>
            </a:r>
            <a:r>
              <a:rPr lang="en-US" sz="36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52943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B8CC52-1C1C-8F40-90D7-DCADD915E439}"/>
              </a:ext>
            </a:extLst>
          </p:cNvPr>
          <p:cNvGrpSpPr/>
          <p:nvPr/>
        </p:nvGrpSpPr>
        <p:grpSpPr>
          <a:xfrm>
            <a:off x="2811513" y="1452460"/>
            <a:ext cx="3520973" cy="4364832"/>
            <a:chOff x="2811513" y="1452460"/>
            <a:chExt cx="3520973" cy="436483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20BC7E-59B4-124C-B259-B9BF2B048BB2}"/>
                </a:ext>
              </a:extLst>
            </p:cNvPr>
            <p:cNvGrpSpPr/>
            <p:nvPr/>
          </p:nvGrpSpPr>
          <p:grpSpPr>
            <a:xfrm>
              <a:off x="2811513" y="1452460"/>
              <a:ext cx="3520973" cy="4364832"/>
              <a:chOff x="3032789" y="1181526"/>
              <a:chExt cx="3520973" cy="436483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90BEBC9-08EA-6141-BAE9-2A3D35CD5DD1}"/>
                  </a:ext>
                </a:extLst>
              </p:cNvPr>
              <p:cNvGrpSpPr/>
              <p:nvPr/>
            </p:nvGrpSpPr>
            <p:grpSpPr>
              <a:xfrm>
                <a:off x="3032789" y="2377523"/>
                <a:ext cx="3078421" cy="3168835"/>
                <a:chOff x="2914610" y="2018807"/>
                <a:chExt cx="3078421" cy="3168835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75241615-52BC-CB42-8E1E-FC1CC5D9C8BD}"/>
                    </a:ext>
                  </a:extLst>
                </p:cNvPr>
                <p:cNvGrpSpPr/>
                <p:nvPr/>
              </p:nvGrpSpPr>
              <p:grpSpPr>
                <a:xfrm>
                  <a:off x="4128939" y="2922966"/>
                  <a:ext cx="870046" cy="924910"/>
                  <a:chOff x="766531" y="2074358"/>
                  <a:chExt cx="870046" cy="924910"/>
                </a:xfrm>
              </p:grpSpPr>
              <p:sp>
                <p:nvSpPr>
                  <p:cNvPr id="2" name="Oval 1">
                    <a:extLst>
                      <a:ext uri="{FF2B5EF4-FFF2-40B4-BE49-F238E27FC236}">
                        <a16:creationId xmlns:a16="http://schemas.microsoft.com/office/drawing/2014/main" id="{4C752847-00A4-0048-AF53-F52F595AD985}"/>
                      </a:ext>
                    </a:extLst>
                  </p:cNvPr>
                  <p:cNvSpPr/>
                  <p:nvPr/>
                </p:nvSpPr>
                <p:spPr>
                  <a:xfrm>
                    <a:off x="968177" y="2074358"/>
                    <a:ext cx="552659" cy="552659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</a:t>
                    </a:r>
                  </a:p>
                </p:txBody>
              </p: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B27EDDDC-41B2-274A-BC96-3DA9FDE3D2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6531" y="2457402"/>
                    <a:ext cx="431644" cy="541866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2B1C86BD-F44A-414D-8281-730F104251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22041" y="2506824"/>
                    <a:ext cx="314536" cy="492444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8BEC68A0-2BF7-A344-8D97-F3115176B715}"/>
                    </a:ext>
                  </a:extLst>
                </p:cNvPr>
                <p:cNvGrpSpPr/>
                <p:nvPr/>
              </p:nvGrpSpPr>
              <p:grpSpPr>
                <a:xfrm>
                  <a:off x="2914610" y="2018807"/>
                  <a:ext cx="3078421" cy="3168835"/>
                  <a:chOff x="2914610" y="2018807"/>
                  <a:chExt cx="3078421" cy="3168835"/>
                </a:xfrm>
              </p:grpSpPr>
              <p:sp>
                <p:nvSpPr>
                  <p:cNvPr id="11" name="Title 5">
                    <a:extLst>
                      <a:ext uri="{FF2B5EF4-FFF2-40B4-BE49-F238E27FC236}">
                        <a16:creationId xmlns:a16="http://schemas.microsoft.com/office/drawing/2014/main" id="{7BBAC253-332B-064B-A902-42F4AD08162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914610" y="2718080"/>
                    <a:ext cx="1093219" cy="114300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>
                    <a:normAutofit fontScale="85000" lnSpcReduction="10000"/>
                  </a:bodyPr>
                  <a:lstStyle>
                    <a:lvl1pPr algn="ctr" defTabSz="457200" rtl="0" eaLnBrk="1" latinLnBrk="0" hangingPunct="1">
                      <a:spcBef>
                        <a:spcPct val="0"/>
                      </a:spcBef>
                      <a:buNone/>
                      <a:defRPr sz="44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r>
                      <a:rPr lang="en-US" sz="6600" dirty="0"/>
                      <a:t>M</a:t>
                    </a:r>
                    <a:r>
                      <a:rPr lang="en-US" sz="6600" baseline="-25000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10" name="Title 5">
                    <a:extLst>
                      <a:ext uri="{FF2B5EF4-FFF2-40B4-BE49-F238E27FC236}">
                        <a16:creationId xmlns:a16="http://schemas.microsoft.com/office/drawing/2014/main" id="{0C100D12-A3EF-9342-8E03-B4BA3FFD34D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427353" y="3214510"/>
                    <a:ext cx="2565678" cy="197313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>
                    <a:normAutofit/>
                  </a:bodyPr>
                  <a:lstStyle>
                    <a:lvl1pPr algn="ctr" defTabSz="457200" rtl="0" eaLnBrk="1" latinLnBrk="0" hangingPunct="1">
                      <a:spcBef>
                        <a:spcPct val="0"/>
                      </a:spcBef>
                      <a:buNone/>
                      <a:defRPr sz="44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r>
                      <a:rPr lang="en-US" sz="6600" dirty="0"/>
                      <a:t>B</a:t>
                    </a:r>
                    <a:r>
                      <a:rPr lang="en-US" sz="6600" baseline="-25000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1</a:t>
                    </a:r>
                    <a:r>
                      <a:rPr lang="en-US" sz="6600" baseline="-25000" dirty="0">
                        <a:solidFill>
                          <a:srgbClr val="FF0000"/>
                        </a:solidFill>
                      </a:rPr>
                      <a:t>   </a:t>
                    </a:r>
                    <a:r>
                      <a:rPr lang="en-US" sz="6600" dirty="0"/>
                      <a:t>L</a:t>
                    </a:r>
                    <a:r>
                      <a:rPr lang="en-US" sz="6600" baseline="-25000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1</a:t>
                    </a:r>
                  </a:p>
                </p:txBody>
              </p: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705F8B2D-2516-2D42-8C94-2F36BC7140E6}"/>
                      </a:ext>
                    </a:extLst>
                  </p:cNvPr>
                  <p:cNvGrpSpPr/>
                  <p:nvPr/>
                </p:nvGrpSpPr>
                <p:grpSpPr>
                  <a:xfrm>
                    <a:off x="3636046" y="2018807"/>
                    <a:ext cx="870046" cy="924910"/>
                    <a:chOff x="766531" y="2074358"/>
                    <a:chExt cx="870046" cy="924910"/>
                  </a:xfrm>
                </p:grpSpPr>
                <p:sp>
                  <p:nvSpPr>
                    <p:cNvPr id="15" name="Oval 14">
                      <a:extLst>
                        <a:ext uri="{FF2B5EF4-FFF2-40B4-BE49-F238E27FC236}">
                          <a16:creationId xmlns:a16="http://schemas.microsoft.com/office/drawing/2014/main" id="{0F4A67B6-9333-8D42-9F6F-DC265D81B4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8177" y="2074358"/>
                      <a:ext cx="552659" cy="55265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p:txBody>
                </p:sp>
                <p:cxnSp>
                  <p:nvCxnSpPr>
                    <p:cNvPr id="16" name="Straight Connector 15">
                      <a:extLst>
                        <a:ext uri="{FF2B5EF4-FFF2-40B4-BE49-F238E27FC236}">
                          <a16:creationId xmlns:a16="http://schemas.microsoft.com/office/drawing/2014/main" id="{D0E264ED-FA02-A647-9D3A-B4EA9A8FF7F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66531" y="2457402"/>
                      <a:ext cx="431644" cy="541866"/>
                    </a:xfrm>
                    <a:prstGeom prst="line">
                      <a:avLst/>
                    </a:prstGeom>
                    <a:ln w="412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Straight Connector 19">
                      <a:extLst>
                        <a:ext uri="{FF2B5EF4-FFF2-40B4-BE49-F238E27FC236}">
                          <a16:creationId xmlns:a16="http://schemas.microsoft.com/office/drawing/2014/main" id="{52CB5CAA-3B46-6945-B54F-8CB300FF4B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22041" y="2506824"/>
                      <a:ext cx="314536" cy="492444"/>
                    </a:xfrm>
                    <a:prstGeom prst="line">
                      <a:avLst/>
                    </a:prstGeom>
                    <a:ln w="412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21" name="Title 5">
                <a:extLst>
                  <a:ext uri="{FF2B5EF4-FFF2-40B4-BE49-F238E27FC236}">
                    <a16:creationId xmlns:a16="http://schemas.microsoft.com/office/drawing/2014/main" id="{FC855107-BA93-DB41-A12A-E54D7D1E4A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7444" y="2040801"/>
                <a:ext cx="1706318" cy="1143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5400" baseline="-25000" dirty="0">
                    <a:solidFill>
                      <a:srgbClr val="FF0000"/>
                    </a:solidFill>
                  </a:rPr>
                  <a:t>  </a:t>
                </a:r>
                <a:r>
                  <a:rPr lang="en-US" sz="5400" dirty="0"/>
                  <a:t>A</a:t>
                </a:r>
                <a:r>
                  <a:rPr lang="en-US" sz="5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4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4495483-4814-E344-A200-422A60BF220B}"/>
                  </a:ext>
                </a:extLst>
              </p:cNvPr>
              <p:cNvGrpSpPr/>
              <p:nvPr/>
            </p:nvGrpSpPr>
            <p:grpSpPr>
              <a:xfrm>
                <a:off x="4309735" y="1181526"/>
                <a:ext cx="1271458" cy="1146267"/>
                <a:chOff x="584750" y="2074358"/>
                <a:chExt cx="1271458" cy="1146267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D1D90D8-AAD1-BB4C-A0EF-6BC361E00ECC}"/>
                    </a:ext>
                  </a:extLst>
                </p:cNvPr>
                <p:cNvSpPr/>
                <p:nvPr/>
              </p:nvSpPr>
              <p:spPr>
                <a:xfrm>
                  <a:off x="968177" y="2074358"/>
                  <a:ext cx="552659" cy="55265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7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FF69A85-0001-3D42-8003-1E47A07C3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4750" y="2457402"/>
                  <a:ext cx="613425" cy="763223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C64A585-FDD8-6246-AFA9-E78C53158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2041" y="2506824"/>
                  <a:ext cx="534167" cy="713801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38BD62-534A-104F-986E-D6A85BD02C6D}"/>
                </a:ext>
              </a:extLst>
            </p:cNvPr>
            <p:cNvSpPr txBox="1"/>
            <p:nvPr/>
          </p:nvSpPr>
          <p:spPr>
            <a:xfrm>
              <a:off x="3990661" y="1884926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12B80F-402B-EB48-9F76-593DC1FB7565}"/>
                </a:ext>
              </a:extLst>
            </p:cNvPr>
            <p:cNvSpPr txBox="1"/>
            <p:nvPr/>
          </p:nvSpPr>
          <p:spPr>
            <a:xfrm>
              <a:off x="5148411" y="192231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EA9BCA-2D00-7E4A-9831-94362CA72BE1}"/>
                </a:ext>
              </a:extLst>
            </p:cNvPr>
            <p:cNvSpPr txBox="1"/>
            <p:nvPr/>
          </p:nvSpPr>
          <p:spPr>
            <a:xfrm>
              <a:off x="3406364" y="296944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DE9308-9F31-124E-996D-739189494094}"/>
                </a:ext>
              </a:extLst>
            </p:cNvPr>
            <p:cNvSpPr txBox="1"/>
            <p:nvPr/>
          </p:nvSpPr>
          <p:spPr>
            <a:xfrm>
              <a:off x="3893667" y="384930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B9F9F8-E829-F848-9E47-4FC06468EDDB}"/>
                </a:ext>
              </a:extLst>
            </p:cNvPr>
            <p:cNvSpPr txBox="1"/>
            <p:nvPr/>
          </p:nvSpPr>
          <p:spPr>
            <a:xfrm>
              <a:off x="4825750" y="3951165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B28D93-88F4-974B-BCA5-F8799A2F6639}"/>
                </a:ext>
              </a:extLst>
            </p:cNvPr>
            <p:cNvSpPr txBox="1"/>
            <p:nvPr/>
          </p:nvSpPr>
          <p:spPr>
            <a:xfrm>
              <a:off x="4256445" y="2994032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664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B8CC52-1C1C-8F40-90D7-DCADD915E439}"/>
              </a:ext>
            </a:extLst>
          </p:cNvPr>
          <p:cNvGrpSpPr/>
          <p:nvPr/>
        </p:nvGrpSpPr>
        <p:grpSpPr>
          <a:xfrm>
            <a:off x="2811513" y="537328"/>
            <a:ext cx="3520973" cy="4364832"/>
            <a:chOff x="2811513" y="1452460"/>
            <a:chExt cx="3520973" cy="436483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20BC7E-59B4-124C-B259-B9BF2B048BB2}"/>
                </a:ext>
              </a:extLst>
            </p:cNvPr>
            <p:cNvGrpSpPr/>
            <p:nvPr/>
          </p:nvGrpSpPr>
          <p:grpSpPr>
            <a:xfrm>
              <a:off x="2811513" y="1452460"/>
              <a:ext cx="3520973" cy="4364832"/>
              <a:chOff x="3032789" y="1181526"/>
              <a:chExt cx="3520973" cy="436483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90BEBC9-08EA-6141-BAE9-2A3D35CD5DD1}"/>
                  </a:ext>
                </a:extLst>
              </p:cNvPr>
              <p:cNvGrpSpPr/>
              <p:nvPr/>
            </p:nvGrpSpPr>
            <p:grpSpPr>
              <a:xfrm>
                <a:off x="3032789" y="2377523"/>
                <a:ext cx="3078421" cy="3168835"/>
                <a:chOff x="2914610" y="2018807"/>
                <a:chExt cx="3078421" cy="3168835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75241615-52BC-CB42-8E1E-FC1CC5D9C8BD}"/>
                    </a:ext>
                  </a:extLst>
                </p:cNvPr>
                <p:cNvGrpSpPr/>
                <p:nvPr/>
              </p:nvGrpSpPr>
              <p:grpSpPr>
                <a:xfrm>
                  <a:off x="4128939" y="2922966"/>
                  <a:ext cx="870046" cy="924910"/>
                  <a:chOff x="766531" y="2074358"/>
                  <a:chExt cx="870046" cy="924910"/>
                </a:xfrm>
              </p:grpSpPr>
              <p:sp>
                <p:nvSpPr>
                  <p:cNvPr id="2" name="Oval 1">
                    <a:extLst>
                      <a:ext uri="{FF2B5EF4-FFF2-40B4-BE49-F238E27FC236}">
                        <a16:creationId xmlns:a16="http://schemas.microsoft.com/office/drawing/2014/main" id="{4C752847-00A4-0048-AF53-F52F595AD985}"/>
                      </a:ext>
                    </a:extLst>
                  </p:cNvPr>
                  <p:cNvSpPr/>
                  <p:nvPr/>
                </p:nvSpPr>
                <p:spPr>
                  <a:xfrm>
                    <a:off x="968177" y="2074358"/>
                    <a:ext cx="552659" cy="552659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</a:t>
                    </a:r>
                  </a:p>
                </p:txBody>
              </p: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B27EDDDC-41B2-274A-BC96-3DA9FDE3D2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6531" y="2457402"/>
                    <a:ext cx="431644" cy="541866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2B1C86BD-F44A-414D-8281-730F104251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22041" y="2506824"/>
                    <a:ext cx="314536" cy="492444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8BEC68A0-2BF7-A344-8D97-F3115176B715}"/>
                    </a:ext>
                  </a:extLst>
                </p:cNvPr>
                <p:cNvGrpSpPr/>
                <p:nvPr/>
              </p:nvGrpSpPr>
              <p:grpSpPr>
                <a:xfrm>
                  <a:off x="2914610" y="2018807"/>
                  <a:ext cx="3078421" cy="3168835"/>
                  <a:chOff x="2914610" y="2018807"/>
                  <a:chExt cx="3078421" cy="3168835"/>
                </a:xfrm>
              </p:grpSpPr>
              <p:sp>
                <p:nvSpPr>
                  <p:cNvPr id="11" name="Title 5">
                    <a:extLst>
                      <a:ext uri="{FF2B5EF4-FFF2-40B4-BE49-F238E27FC236}">
                        <a16:creationId xmlns:a16="http://schemas.microsoft.com/office/drawing/2014/main" id="{7BBAC253-332B-064B-A902-42F4AD08162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914610" y="2718080"/>
                    <a:ext cx="1093219" cy="114300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>
                    <a:normAutofit fontScale="85000" lnSpcReduction="10000"/>
                  </a:bodyPr>
                  <a:lstStyle>
                    <a:lvl1pPr algn="ctr" defTabSz="457200" rtl="0" eaLnBrk="1" latinLnBrk="0" hangingPunct="1">
                      <a:spcBef>
                        <a:spcPct val="0"/>
                      </a:spcBef>
                      <a:buNone/>
                      <a:defRPr sz="44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r>
                      <a:rPr lang="en-US" sz="6600" dirty="0"/>
                      <a:t>M</a:t>
                    </a:r>
                    <a:r>
                      <a:rPr lang="en-US" sz="6600" baseline="-25000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10" name="Title 5">
                    <a:extLst>
                      <a:ext uri="{FF2B5EF4-FFF2-40B4-BE49-F238E27FC236}">
                        <a16:creationId xmlns:a16="http://schemas.microsoft.com/office/drawing/2014/main" id="{0C100D12-A3EF-9342-8E03-B4BA3FFD34D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427353" y="3214510"/>
                    <a:ext cx="2565678" cy="197313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>
                    <a:normAutofit/>
                  </a:bodyPr>
                  <a:lstStyle>
                    <a:lvl1pPr algn="ctr" defTabSz="457200" rtl="0" eaLnBrk="1" latinLnBrk="0" hangingPunct="1">
                      <a:spcBef>
                        <a:spcPct val="0"/>
                      </a:spcBef>
                      <a:buNone/>
                      <a:defRPr sz="44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r>
                      <a:rPr lang="en-US" sz="6600" dirty="0"/>
                      <a:t>B</a:t>
                    </a:r>
                    <a:r>
                      <a:rPr lang="en-US" sz="6600" baseline="-25000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1</a:t>
                    </a:r>
                    <a:r>
                      <a:rPr lang="en-US" sz="6600" baseline="-25000" dirty="0">
                        <a:solidFill>
                          <a:srgbClr val="FF0000"/>
                        </a:solidFill>
                      </a:rPr>
                      <a:t>   </a:t>
                    </a:r>
                    <a:r>
                      <a:rPr lang="en-US" sz="6600" dirty="0"/>
                      <a:t>L</a:t>
                    </a:r>
                    <a:r>
                      <a:rPr lang="en-US" sz="6600" baseline="-25000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1</a:t>
                    </a:r>
                  </a:p>
                </p:txBody>
              </p: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705F8B2D-2516-2D42-8C94-2F36BC7140E6}"/>
                      </a:ext>
                    </a:extLst>
                  </p:cNvPr>
                  <p:cNvGrpSpPr/>
                  <p:nvPr/>
                </p:nvGrpSpPr>
                <p:grpSpPr>
                  <a:xfrm>
                    <a:off x="3636046" y="2018807"/>
                    <a:ext cx="870046" cy="924910"/>
                    <a:chOff x="766531" y="2074358"/>
                    <a:chExt cx="870046" cy="924910"/>
                  </a:xfrm>
                </p:grpSpPr>
                <p:sp>
                  <p:nvSpPr>
                    <p:cNvPr id="15" name="Oval 14">
                      <a:extLst>
                        <a:ext uri="{FF2B5EF4-FFF2-40B4-BE49-F238E27FC236}">
                          <a16:creationId xmlns:a16="http://schemas.microsoft.com/office/drawing/2014/main" id="{0F4A67B6-9333-8D42-9F6F-DC265D81B4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8177" y="2074358"/>
                      <a:ext cx="552659" cy="55265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p:txBody>
                </p:sp>
                <p:cxnSp>
                  <p:nvCxnSpPr>
                    <p:cNvPr id="16" name="Straight Connector 15">
                      <a:extLst>
                        <a:ext uri="{FF2B5EF4-FFF2-40B4-BE49-F238E27FC236}">
                          <a16:creationId xmlns:a16="http://schemas.microsoft.com/office/drawing/2014/main" id="{D0E264ED-FA02-A647-9D3A-B4EA9A8FF7F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66531" y="2457402"/>
                      <a:ext cx="431644" cy="541866"/>
                    </a:xfrm>
                    <a:prstGeom prst="line">
                      <a:avLst/>
                    </a:prstGeom>
                    <a:ln w="412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Straight Connector 19">
                      <a:extLst>
                        <a:ext uri="{FF2B5EF4-FFF2-40B4-BE49-F238E27FC236}">
                          <a16:creationId xmlns:a16="http://schemas.microsoft.com/office/drawing/2014/main" id="{52CB5CAA-3B46-6945-B54F-8CB300FF4B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22041" y="2506824"/>
                      <a:ext cx="314536" cy="492444"/>
                    </a:xfrm>
                    <a:prstGeom prst="line">
                      <a:avLst/>
                    </a:prstGeom>
                    <a:ln w="412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21" name="Title 5">
                <a:extLst>
                  <a:ext uri="{FF2B5EF4-FFF2-40B4-BE49-F238E27FC236}">
                    <a16:creationId xmlns:a16="http://schemas.microsoft.com/office/drawing/2014/main" id="{FC855107-BA93-DB41-A12A-E54D7D1E4A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7444" y="2040801"/>
                <a:ext cx="1706318" cy="1143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5400" baseline="-25000" dirty="0">
                    <a:solidFill>
                      <a:srgbClr val="FF0000"/>
                    </a:solidFill>
                  </a:rPr>
                  <a:t>  </a:t>
                </a:r>
                <a:r>
                  <a:rPr lang="en-US" sz="5400" dirty="0"/>
                  <a:t>A</a:t>
                </a:r>
                <a:r>
                  <a:rPr lang="en-US" sz="5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4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4495483-4814-E344-A200-422A60BF220B}"/>
                  </a:ext>
                </a:extLst>
              </p:cNvPr>
              <p:cNvGrpSpPr/>
              <p:nvPr/>
            </p:nvGrpSpPr>
            <p:grpSpPr>
              <a:xfrm>
                <a:off x="4309735" y="1181526"/>
                <a:ext cx="1271458" cy="1146267"/>
                <a:chOff x="584750" y="2074358"/>
                <a:chExt cx="1271458" cy="1146267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D1D90D8-AAD1-BB4C-A0EF-6BC361E00ECC}"/>
                    </a:ext>
                  </a:extLst>
                </p:cNvPr>
                <p:cNvSpPr/>
                <p:nvPr/>
              </p:nvSpPr>
              <p:spPr>
                <a:xfrm>
                  <a:off x="968177" y="2074358"/>
                  <a:ext cx="552659" cy="55265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7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FF69A85-0001-3D42-8003-1E47A07C3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4750" y="2457402"/>
                  <a:ext cx="613425" cy="763223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C64A585-FDD8-6246-AFA9-E78C53158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2041" y="2506824"/>
                  <a:ext cx="534167" cy="713801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38BD62-534A-104F-986E-D6A85BD02C6D}"/>
                </a:ext>
              </a:extLst>
            </p:cNvPr>
            <p:cNvSpPr txBox="1"/>
            <p:nvPr/>
          </p:nvSpPr>
          <p:spPr>
            <a:xfrm>
              <a:off x="3990661" y="1884926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12B80F-402B-EB48-9F76-593DC1FB7565}"/>
                </a:ext>
              </a:extLst>
            </p:cNvPr>
            <p:cNvSpPr txBox="1"/>
            <p:nvPr/>
          </p:nvSpPr>
          <p:spPr>
            <a:xfrm>
              <a:off x="5148411" y="192231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EA9BCA-2D00-7E4A-9831-94362CA72BE1}"/>
                </a:ext>
              </a:extLst>
            </p:cNvPr>
            <p:cNvSpPr txBox="1"/>
            <p:nvPr/>
          </p:nvSpPr>
          <p:spPr>
            <a:xfrm>
              <a:off x="3406364" y="296944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DE9308-9F31-124E-996D-739189494094}"/>
                </a:ext>
              </a:extLst>
            </p:cNvPr>
            <p:cNvSpPr txBox="1"/>
            <p:nvPr/>
          </p:nvSpPr>
          <p:spPr>
            <a:xfrm>
              <a:off x="3893667" y="384930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B9F9F8-E829-F848-9E47-4FC06468EDDB}"/>
                </a:ext>
              </a:extLst>
            </p:cNvPr>
            <p:cNvSpPr txBox="1"/>
            <p:nvPr/>
          </p:nvSpPr>
          <p:spPr>
            <a:xfrm>
              <a:off x="4825750" y="3951165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B28D93-88F4-974B-BCA5-F8799A2F6639}"/>
                </a:ext>
              </a:extLst>
            </p:cNvPr>
            <p:cNvSpPr txBox="1"/>
            <p:nvPr/>
          </p:nvSpPr>
          <p:spPr>
            <a:xfrm>
              <a:off x="4256445" y="2994032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9D313A8-C092-6944-A169-E82FC102CC37}"/>
              </a:ext>
            </a:extLst>
          </p:cNvPr>
          <p:cNvSpPr txBox="1"/>
          <p:nvPr/>
        </p:nvSpPr>
        <p:spPr>
          <a:xfrm>
            <a:off x="646030" y="5120702"/>
            <a:ext cx="7715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M = </a:t>
            </a:r>
            <a:r>
              <a:rPr lang="en-US" sz="4800" dirty="0">
                <a:solidFill>
                  <a:srgbClr val="FF0000"/>
                </a:solidFill>
              </a:rPr>
              <a:t>00</a:t>
            </a:r>
            <a:r>
              <a:rPr lang="en-US" sz="4800" dirty="0"/>
              <a:t>, B = </a:t>
            </a:r>
            <a:r>
              <a:rPr lang="en-US" sz="4800" dirty="0">
                <a:solidFill>
                  <a:srgbClr val="FF0000"/>
                </a:solidFill>
              </a:rPr>
              <a:t>010</a:t>
            </a:r>
            <a:r>
              <a:rPr lang="en-US" sz="4800" dirty="0"/>
              <a:t>; L = </a:t>
            </a:r>
            <a:r>
              <a:rPr lang="en-US" sz="4800" dirty="0">
                <a:solidFill>
                  <a:srgbClr val="FF0000"/>
                </a:solidFill>
              </a:rPr>
              <a:t>011</a:t>
            </a:r>
            <a:r>
              <a:rPr lang="en-US" sz="4800" dirty="0"/>
              <a:t>; A = </a:t>
            </a:r>
            <a:r>
              <a:rPr lang="en-US" sz="4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0466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7664-836D-D441-9B03-4A8611B8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F17B2-57FD-BE4B-AA26-88BAA66A3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400" dirty="0"/>
              <a:t>Learning classic data structures &amp; algorithms</a:t>
            </a:r>
          </a:p>
          <a:p>
            <a:pPr marL="914400" indent="-914400">
              <a:buFont typeface="+mj-lt"/>
              <a:buAutoNum type="arabicPeriod"/>
            </a:pPr>
            <a:endParaRPr lang="en-US" sz="4400" dirty="0"/>
          </a:p>
          <a:p>
            <a:pPr marL="914400" indent="-914400">
              <a:buFont typeface="+mj-lt"/>
              <a:buAutoNum type="arabicPeriod"/>
            </a:pPr>
            <a:r>
              <a:rPr lang="en-US" sz="4400" dirty="0"/>
              <a:t>Craftsmanship of software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1195509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313A8-C092-6944-A169-E82FC102CC37}"/>
              </a:ext>
            </a:extLst>
          </p:cNvPr>
          <p:cNvSpPr txBox="1"/>
          <p:nvPr/>
        </p:nvSpPr>
        <p:spPr>
          <a:xfrm>
            <a:off x="646030" y="5120702"/>
            <a:ext cx="7715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M = </a:t>
            </a:r>
            <a:r>
              <a:rPr lang="en-US" sz="4800" dirty="0">
                <a:solidFill>
                  <a:srgbClr val="FF0000"/>
                </a:solidFill>
              </a:rPr>
              <a:t>00</a:t>
            </a:r>
            <a:r>
              <a:rPr lang="en-US" sz="4800" dirty="0"/>
              <a:t>, B = </a:t>
            </a:r>
            <a:r>
              <a:rPr lang="en-US" sz="4800" dirty="0">
                <a:solidFill>
                  <a:srgbClr val="FF0000"/>
                </a:solidFill>
              </a:rPr>
              <a:t>010</a:t>
            </a:r>
            <a:r>
              <a:rPr lang="en-US" sz="4800" dirty="0"/>
              <a:t>; L = </a:t>
            </a:r>
            <a:r>
              <a:rPr lang="en-US" sz="4800" dirty="0">
                <a:solidFill>
                  <a:srgbClr val="FF0000"/>
                </a:solidFill>
              </a:rPr>
              <a:t>011</a:t>
            </a:r>
            <a:r>
              <a:rPr lang="en-US" sz="4800" dirty="0"/>
              <a:t>; A = </a:t>
            </a:r>
            <a:r>
              <a:rPr lang="en-US" sz="4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DAE8F4-1B9D-8C4E-A09D-5D14A044F7B1}"/>
              </a:ext>
            </a:extLst>
          </p:cNvPr>
          <p:cNvSpPr txBox="1"/>
          <p:nvPr/>
        </p:nvSpPr>
        <p:spPr>
          <a:xfrm>
            <a:off x="944353" y="1524999"/>
            <a:ext cx="72552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 A   L   A   B    A  M A</a:t>
            </a:r>
          </a:p>
          <a:p>
            <a:r>
              <a:rPr lang="en-US" sz="6600" dirty="0">
                <a:solidFill>
                  <a:srgbClr val="FF0000"/>
                </a:solidFill>
              </a:rPr>
              <a:t> 1 011 1 010  1 00 1</a:t>
            </a:r>
          </a:p>
        </p:txBody>
      </p:sp>
    </p:spTree>
    <p:extLst>
      <p:ext uri="{BB962C8B-B14F-4D97-AF65-F5344CB8AC3E}">
        <p14:creationId xmlns:p14="http://schemas.microsoft.com/office/powerpoint/2010/main" val="2210323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313A8-C092-6944-A169-E82FC102CC37}"/>
              </a:ext>
            </a:extLst>
          </p:cNvPr>
          <p:cNvSpPr txBox="1"/>
          <p:nvPr/>
        </p:nvSpPr>
        <p:spPr>
          <a:xfrm>
            <a:off x="646030" y="5120702"/>
            <a:ext cx="7715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M = </a:t>
            </a:r>
            <a:r>
              <a:rPr lang="en-US" sz="4800" dirty="0">
                <a:solidFill>
                  <a:srgbClr val="FF0000"/>
                </a:solidFill>
              </a:rPr>
              <a:t>00</a:t>
            </a:r>
            <a:r>
              <a:rPr lang="en-US" sz="4800" dirty="0"/>
              <a:t>, B = </a:t>
            </a:r>
            <a:r>
              <a:rPr lang="en-US" sz="4800" dirty="0">
                <a:solidFill>
                  <a:srgbClr val="FF0000"/>
                </a:solidFill>
              </a:rPr>
              <a:t>010</a:t>
            </a:r>
            <a:r>
              <a:rPr lang="en-US" sz="4800" dirty="0"/>
              <a:t>; L = </a:t>
            </a:r>
            <a:r>
              <a:rPr lang="en-US" sz="4800" dirty="0">
                <a:solidFill>
                  <a:srgbClr val="FF0000"/>
                </a:solidFill>
              </a:rPr>
              <a:t>011</a:t>
            </a:r>
            <a:r>
              <a:rPr lang="en-US" sz="4800" dirty="0"/>
              <a:t>; A = </a:t>
            </a:r>
            <a:r>
              <a:rPr lang="en-US" sz="4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EB302F-4BBC-7E4B-B982-10D8E7B7D525}"/>
              </a:ext>
            </a:extLst>
          </p:cNvPr>
          <p:cNvSpPr txBox="1"/>
          <p:nvPr/>
        </p:nvSpPr>
        <p:spPr>
          <a:xfrm>
            <a:off x="3238942" y="4116433"/>
            <a:ext cx="266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12 bits &lt;&lt; 56 bits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07314-025A-E844-A5A1-A5004FA18B70}"/>
              </a:ext>
            </a:extLst>
          </p:cNvPr>
          <p:cNvSpPr txBox="1"/>
          <p:nvPr/>
        </p:nvSpPr>
        <p:spPr>
          <a:xfrm>
            <a:off x="944353" y="1524999"/>
            <a:ext cx="72552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ALABAMA</a:t>
            </a:r>
          </a:p>
          <a:p>
            <a:pPr algn="ctr"/>
            <a:r>
              <a:rPr lang="en-US" sz="6600" dirty="0">
                <a:solidFill>
                  <a:srgbClr val="FF0000"/>
                </a:solidFill>
              </a:rPr>
              <a:t>101110101001</a:t>
            </a:r>
          </a:p>
        </p:txBody>
      </p:sp>
    </p:spTree>
    <p:extLst>
      <p:ext uri="{BB962C8B-B14F-4D97-AF65-F5344CB8AC3E}">
        <p14:creationId xmlns:p14="http://schemas.microsoft.com/office/powerpoint/2010/main" val="1046306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2355C-1B71-EA4F-8B58-73AF35114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2. Craftsmanship of software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AAE5A-41D2-CB4E-82D1-139066898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1215996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54173-E033-2148-ABB7-F9BF1C06B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CCF60-1DA1-7E42-922A-ED27FB5ED2C7}"/>
              </a:ext>
            </a:extLst>
          </p:cNvPr>
          <p:cNvSpPr txBox="1"/>
          <p:nvPr/>
        </p:nvSpPr>
        <p:spPr>
          <a:xfrm>
            <a:off x="647673" y="383822"/>
            <a:ext cx="7848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How to write </a:t>
            </a:r>
            <a:r>
              <a:rPr lang="en-US" sz="6000" dirty="0">
                <a:solidFill>
                  <a:srgbClr val="0070C0"/>
                </a:solidFill>
              </a:rPr>
              <a:t>good</a:t>
            </a:r>
            <a:r>
              <a:rPr lang="en-US" sz="6000" dirty="0"/>
              <a:t>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0CC82-FE27-BE4B-AD78-DA081E66FE04}"/>
              </a:ext>
            </a:extLst>
          </p:cNvPr>
          <p:cNvSpPr txBox="1"/>
          <p:nvPr/>
        </p:nvSpPr>
        <p:spPr>
          <a:xfrm>
            <a:off x="1309511" y="1642086"/>
            <a:ext cx="718681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Correct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Performant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Easy to read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Easy to write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Modular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Maintainable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1084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54173-E033-2148-ABB7-F9BF1C06B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CCF60-1DA1-7E42-922A-ED27FB5ED2C7}"/>
              </a:ext>
            </a:extLst>
          </p:cNvPr>
          <p:cNvSpPr txBox="1"/>
          <p:nvPr/>
        </p:nvSpPr>
        <p:spPr>
          <a:xfrm>
            <a:off x="1873088" y="2675467"/>
            <a:ext cx="5397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Data Abstraction</a:t>
            </a:r>
          </a:p>
        </p:txBody>
      </p:sp>
    </p:spTree>
    <p:extLst>
      <p:ext uri="{BB962C8B-B14F-4D97-AF65-F5344CB8AC3E}">
        <p14:creationId xmlns:p14="http://schemas.microsoft.com/office/powerpoint/2010/main" val="2087921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A3A9D-BEAA-A640-BC9A-59858CC2F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9218" name="Picture 2" descr="Barbara Liskov | Biography, A.M. Turing Award, &amp; Facts | Britannica">
            <a:extLst>
              <a:ext uri="{FF2B5EF4-FFF2-40B4-BE49-F238E27FC236}">
                <a16:creationId xmlns:a16="http://schemas.microsoft.com/office/drawing/2014/main" id="{B18B769C-7ADA-114B-BC2F-9C6A96CAB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57009"/>
            <a:ext cx="56896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53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02390-4A23-DC46-B0A0-D6A4748E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E.g., </a:t>
            </a:r>
            <a:r>
              <a:rPr lang="en-US" i="1" dirty="0"/>
              <a:t>Frequency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9C0D-7F39-D04C-83CE-674C0C14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Our programming language has </a:t>
            </a:r>
            <a:r>
              <a:rPr lang="en-US" sz="4000" dirty="0">
                <a:solidFill>
                  <a:srgbClr val="FF0000"/>
                </a:solidFill>
              </a:rPr>
              <a:t>types</a:t>
            </a:r>
            <a:r>
              <a:rPr lang="en-US" sz="4000" dirty="0"/>
              <a:t> </a:t>
            </a:r>
            <a:r>
              <a:rPr lang="en-US" sz="4000" dirty="0">
                <a:latin typeface="Courier" pitchFamily="2" charset="0"/>
              </a:rPr>
              <a:t>int</a:t>
            </a:r>
            <a:r>
              <a:rPr lang="en-US" sz="4000" dirty="0"/>
              <a:t>, </a:t>
            </a:r>
            <a:r>
              <a:rPr lang="en-US" sz="4000" dirty="0">
                <a:latin typeface="Courier" pitchFamily="2" charset="0"/>
              </a:rPr>
              <a:t>real</a:t>
            </a:r>
            <a:r>
              <a:rPr lang="en-US" sz="4000" dirty="0"/>
              <a:t>, </a:t>
            </a:r>
            <a:r>
              <a:rPr lang="en-US" sz="4000" dirty="0">
                <a:latin typeface="Courier" pitchFamily="2" charset="0"/>
              </a:rPr>
              <a:t>string</a:t>
            </a:r>
            <a:r>
              <a:rPr lang="en-US" sz="4000" dirty="0"/>
              <a:t>, </a:t>
            </a:r>
            <a:r>
              <a:rPr lang="en-US" sz="4000" dirty="0" err="1"/>
              <a:t>etc</a:t>
            </a:r>
            <a:r>
              <a:rPr lang="en-US" sz="4000" dirty="0"/>
              <a:t>, but there is no </a:t>
            </a:r>
            <a:r>
              <a:rPr lang="en-US" sz="4000" dirty="0">
                <a:solidFill>
                  <a:srgbClr val="0070C0"/>
                </a:solidFill>
              </a:rPr>
              <a:t>frequency table </a:t>
            </a:r>
            <a:r>
              <a:rPr lang="en-US" sz="4000" dirty="0"/>
              <a:t>type.</a:t>
            </a:r>
          </a:p>
          <a:p>
            <a:endParaRPr lang="en-US" sz="4000" dirty="0"/>
          </a:p>
          <a:p>
            <a:r>
              <a:rPr lang="en-US" sz="4000" i="1" dirty="0"/>
              <a:t>How to design and develop a new type?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E656E-614A-B748-8C16-C3461ECAC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2459025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02390-4A23-DC46-B0A0-D6A4748E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9C0D-7F39-D04C-83CE-674C0C14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Decide what a client ought to be able to do with values of the new type, the </a:t>
            </a:r>
            <a:r>
              <a:rPr lang="en-US" sz="4000" dirty="0">
                <a:solidFill>
                  <a:srgbClr val="0070C0"/>
                </a:solidFill>
              </a:rPr>
              <a:t>operations</a:t>
            </a:r>
            <a:r>
              <a:rPr lang="en-US" sz="4000" dirty="0"/>
              <a:t>.</a:t>
            </a:r>
          </a:p>
          <a:p>
            <a:endParaRPr lang="en-US" sz="2000" dirty="0"/>
          </a:p>
          <a:p>
            <a:r>
              <a:rPr lang="en-US" sz="4000" dirty="0"/>
              <a:t>Decide how to </a:t>
            </a:r>
            <a:r>
              <a:rPr lang="en-US" sz="4000" dirty="0">
                <a:solidFill>
                  <a:srgbClr val="0070C0"/>
                </a:solidFill>
              </a:rPr>
              <a:t>represent</a:t>
            </a:r>
            <a:r>
              <a:rPr lang="en-US" sz="4000" dirty="0"/>
              <a:t> the new type so that the operations can be </a:t>
            </a:r>
            <a:r>
              <a:rPr lang="en-US" sz="4000" i="1" dirty="0"/>
              <a:t>implemented efficiently</a:t>
            </a:r>
            <a:r>
              <a:rPr lang="en-US" sz="40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E656E-614A-B748-8C16-C3461ECAC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3105069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AA223-0B6D-1146-9139-97DF9DBBF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6A5F2-7B30-9F42-9714-7A6A7C58D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E038B6-2EEC-9F43-BA35-B76114562695}"/>
              </a:ext>
            </a:extLst>
          </p:cNvPr>
          <p:cNvSpPr txBox="1">
            <a:spLocks/>
          </p:cNvSpPr>
          <p:nvPr/>
        </p:nvSpPr>
        <p:spPr>
          <a:xfrm>
            <a:off x="457200" y="28575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Trade-offs between block-allocation and linked allocation</a:t>
            </a:r>
          </a:p>
        </p:txBody>
      </p:sp>
    </p:spTree>
    <p:extLst>
      <p:ext uri="{BB962C8B-B14F-4D97-AF65-F5344CB8AC3E}">
        <p14:creationId xmlns:p14="http://schemas.microsoft.com/office/powerpoint/2010/main" val="3827199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38DB-45CB-7E48-83D3-2CBF19BFC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Standard Data Structures &amp;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E677E-3B0F-9F43-8BBC-D05C8A749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Stacks, Queues, Deques, Priority Queues, Binary Heaps, Binary Search Trees, Balanced Trees, Hash Tables,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Searching and Sorting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70471-0EC5-6E49-952D-E16F62DD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1964806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7664-836D-D441-9B03-4A8611B8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&amp;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F17B2-57FD-BE4B-AA26-88BAA66A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6686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Example: Data Compression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3016280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4EF0-6765-A142-A3EA-257787AE5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01749"/>
            <a:ext cx="8229600" cy="1143000"/>
          </a:xfrm>
        </p:spPr>
        <p:txBody>
          <a:bodyPr/>
          <a:lstStyle/>
          <a:p>
            <a:r>
              <a:rPr lang="en-US" dirty="0"/>
              <a:t>What this course is not about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FF633-3C6D-2344-A320-D600DAA8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3168436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4EF0-6765-A142-A3EA-257787AE5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38" y="826477"/>
            <a:ext cx="7645120" cy="5202534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dirty="0"/>
              <a:t>This course uses the Java programming language as a tool, Java is </a:t>
            </a:r>
            <a:r>
              <a:rPr lang="en-US" i="1" dirty="0"/>
              <a:t>not</a:t>
            </a:r>
            <a:r>
              <a:rPr lang="en-US" dirty="0"/>
              <a:t> the subject of the course.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course is not about and does not cover object-oriented programming; in fact we don’t use it at all.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FF633-3C6D-2344-A320-D600DAA8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2462949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30A3-31D9-9A43-8CD8-3A702398F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/>
              <a:t>Pragmatics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BE7B8-CBC8-4342-8D60-95E6E51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3867081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CA0B6-6705-9B41-A76E-B0DFE0AD1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AA123-C0B9-3542-A201-4292422B1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Instructor: Robert Muller</a:t>
            </a:r>
          </a:p>
          <a:p>
            <a:endParaRPr lang="en-US" dirty="0"/>
          </a:p>
          <a:p>
            <a:r>
              <a:rPr lang="en-US" dirty="0"/>
              <a:t>TAs: </a:t>
            </a:r>
          </a:p>
          <a:p>
            <a:pPr lvl="1"/>
            <a:r>
              <a:rPr lang="en-US" dirty="0"/>
              <a:t>Callie </a:t>
            </a:r>
            <a:r>
              <a:rPr lang="en-US" dirty="0" err="1"/>
              <a:t>Sardina</a:t>
            </a:r>
            <a:r>
              <a:rPr lang="en-US" dirty="0"/>
              <a:t>, Head TA</a:t>
            </a:r>
          </a:p>
          <a:p>
            <a:pPr lvl="1"/>
            <a:r>
              <a:rPr lang="en-US" dirty="0"/>
              <a:t>Kristen </a:t>
            </a:r>
            <a:r>
              <a:rPr lang="en-US" dirty="0" err="1"/>
              <a:t>Bayreuther</a:t>
            </a:r>
            <a:endParaRPr lang="en-US" dirty="0"/>
          </a:p>
          <a:p>
            <a:pPr lvl="1"/>
            <a:r>
              <a:rPr lang="en-US" dirty="0"/>
              <a:t>Emma Huang</a:t>
            </a:r>
          </a:p>
          <a:p>
            <a:pPr lvl="1"/>
            <a:r>
              <a:rPr lang="en-US" dirty="0"/>
              <a:t>Liam Murphy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We’re here to help.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9BA85-FDF6-B645-BEF0-AFC7AB65A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463794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86E0-FFB9-CC4C-A763-4D9EDCE21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10242" name="Picture 2" descr="Algorithms, 4th Edition by Robert Sedgewick and Kevin Wayne">
            <a:extLst>
              <a:ext uri="{FF2B5EF4-FFF2-40B4-BE49-F238E27FC236}">
                <a16:creationId xmlns:a16="http://schemas.microsoft.com/office/drawing/2014/main" id="{FA81A2B3-E06D-644C-AD96-E8BA012CB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0"/>
            <a:ext cx="5459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611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7ED9E-3F14-0941-B9D0-874453D6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417B2-2C1B-244E-8A61-79B23D66A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291"/>
            <a:ext cx="9144000" cy="587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751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7ED9E-3F14-0941-B9D0-874453D6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11268" name="Picture 4" descr="Effective Java 3, Joshua, Bloch, eBook - Amazon.com">
            <a:extLst>
              <a:ext uri="{FF2B5EF4-FFF2-40B4-BE49-F238E27FC236}">
                <a16:creationId xmlns:a16="http://schemas.microsoft.com/office/drawing/2014/main" id="{7F511F71-F50F-C649-9313-305872C47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4000"/>
            <a:ext cx="48768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432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859F-7F59-CE44-BA15-7D18E59F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E319D-D72D-8E4B-B896-1F790E11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62"/>
            <a:ext cx="9144000" cy="65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25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CBCCC-9288-1849-9BEE-EB2F0F29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6959-5354-884F-825F-A92F89E92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291"/>
            <a:ext cx="9144000" cy="587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88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EED69-3BB9-3847-AD44-ABE18F6F0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90FDC-97E2-3140-AC16-3126FFA53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Ten software projects</a:t>
            </a:r>
          </a:p>
          <a:p>
            <a:endParaRPr lang="en-US" sz="3600" dirty="0"/>
          </a:p>
          <a:p>
            <a:r>
              <a:rPr lang="en-US" sz="3600" dirty="0"/>
              <a:t>Three short quizzes</a:t>
            </a:r>
          </a:p>
          <a:p>
            <a:endParaRPr lang="en-US" sz="3600" dirty="0"/>
          </a:p>
          <a:p>
            <a:r>
              <a:rPr lang="en-US" sz="3600" dirty="0"/>
              <a:t>Reading</a:t>
            </a:r>
          </a:p>
          <a:p>
            <a:endParaRPr lang="en-US" sz="3600" dirty="0"/>
          </a:p>
          <a:p>
            <a:r>
              <a:rPr lang="en-US" sz="3600" dirty="0"/>
              <a:t>Participation – class &amp; piazza forum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CB9D4-BC7D-5B48-97B0-65FDEB97A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2981675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17F325-09FE-4C44-A9B0-E2D43027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58193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/>
              <a:t>“ALABAMA”</a:t>
            </a:r>
          </a:p>
        </p:txBody>
      </p:sp>
    </p:spTree>
    <p:extLst>
      <p:ext uri="{BB962C8B-B14F-4D97-AF65-F5344CB8AC3E}">
        <p14:creationId xmlns:p14="http://schemas.microsoft.com/office/powerpoint/2010/main" val="18035817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EED69-3BB9-3847-AD44-ABE18F6F0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90FDC-97E2-3140-AC16-3126FFA53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Ten software projects – 140 points</a:t>
            </a:r>
          </a:p>
          <a:p>
            <a:endParaRPr lang="en-US" sz="3600" dirty="0"/>
          </a:p>
          <a:p>
            <a:r>
              <a:rPr lang="en-US" sz="3600" dirty="0"/>
              <a:t>Three short quizzes – 30 points</a:t>
            </a:r>
          </a:p>
          <a:p>
            <a:endParaRPr lang="en-US" sz="3600" dirty="0"/>
          </a:p>
          <a:p>
            <a:r>
              <a:rPr lang="en-US" sz="3600" dirty="0"/>
              <a:t>Reading</a:t>
            </a:r>
          </a:p>
          <a:p>
            <a:endParaRPr lang="en-US" sz="3600" dirty="0"/>
          </a:p>
          <a:p>
            <a:r>
              <a:rPr lang="en-US" sz="3600" dirty="0"/>
              <a:t>Participation – 30 points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CB9D4-BC7D-5B48-97B0-65FDEB97A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36278921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CDB91-F4EE-5C4C-ABF9-59E734AB9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474D7-C884-3341-89CD-00D5CBE6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288"/>
            <a:ext cx="9144000" cy="5269424"/>
          </a:xfrm>
          <a:prstGeom prst="rect">
            <a:avLst/>
          </a:prstGeom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FED9C1B2-8985-634C-9CC5-29B53FB7A7B5}"/>
              </a:ext>
            </a:extLst>
          </p:cNvPr>
          <p:cNvSpPr/>
          <p:nvPr/>
        </p:nvSpPr>
        <p:spPr>
          <a:xfrm flipV="1">
            <a:off x="4711743" y="351691"/>
            <a:ext cx="418589" cy="54470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68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A15A-059D-7C42-B802-63FA2450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F88E0-AAC2-334E-8D17-E34F3C230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damnable pandemic and all that entails.</a:t>
            </a:r>
          </a:p>
          <a:p>
            <a:endParaRPr lang="en-US" dirty="0"/>
          </a:p>
          <a:p>
            <a:r>
              <a:rPr lang="en-US" dirty="0"/>
              <a:t>Pythonistas: coming to terms with types</a:t>
            </a:r>
          </a:p>
          <a:p>
            <a:endParaRPr lang="en-US" dirty="0"/>
          </a:p>
          <a:p>
            <a:r>
              <a:rPr lang="en-US" dirty="0" err="1"/>
              <a:t>OCamlers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No either/or types or pattern matching;</a:t>
            </a:r>
          </a:p>
          <a:p>
            <a:pPr lvl="1"/>
            <a:r>
              <a:rPr lang="en-US" dirty="0"/>
              <a:t>Imperative style, mutability is the default.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9B2E1-8122-9D44-8776-479AB496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2815599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 1 Honors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04"/>
            <a:ext cx="9144000" cy="67313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896" y="4450604"/>
            <a:ext cx="89082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First couple of weeks</a:t>
            </a:r>
          </a:p>
        </p:txBody>
      </p:sp>
    </p:spTree>
    <p:extLst>
      <p:ext uri="{BB962C8B-B14F-4D97-AF65-F5344CB8AC3E}">
        <p14:creationId xmlns:p14="http://schemas.microsoft.com/office/powerpoint/2010/main" val="41196604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9CA64-68C8-0E4A-8130-59026FEB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239D-DA96-1548-8D15-882261683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Actually read the </a:t>
            </a:r>
            <a:r>
              <a:rPr lang="en-US" dirty="0">
                <a:solidFill>
                  <a:srgbClr val="FF0000"/>
                </a:solidFill>
              </a:rPr>
              <a:t>Algorithms</a:t>
            </a:r>
            <a:r>
              <a:rPr lang="en-US" dirty="0"/>
              <a:t> textbook!</a:t>
            </a:r>
          </a:p>
          <a:p>
            <a:endParaRPr lang="en-US" dirty="0"/>
          </a:p>
          <a:p>
            <a:r>
              <a:rPr lang="en-US" dirty="0"/>
              <a:t>Start problem sets right away.</a:t>
            </a:r>
          </a:p>
          <a:p>
            <a:endParaRPr lang="en-US" dirty="0"/>
          </a:p>
          <a:p>
            <a:r>
              <a:rPr lang="en-US" dirty="0"/>
              <a:t>Persist! --- If you’re not confused and uncomfortable most of the time, you aren’t doing it right.</a:t>
            </a:r>
          </a:p>
          <a:p>
            <a:endParaRPr lang="en-US" dirty="0"/>
          </a:p>
          <a:p>
            <a:r>
              <a:rPr lang="en-US" dirty="0"/>
              <a:t>Work a little harder to stay engaged.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3D68F0-2F3E-C640-9C47-AD124175F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9844946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 1102 Computer Science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00"/>
            <a:ext cx="91440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23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17F325-09FE-4C44-A9B0-E2D43027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58193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/>
              <a:t>“ALABAMA”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20D86-B486-E64B-99DD-79E91DFEB4A0}"/>
              </a:ext>
            </a:extLst>
          </p:cNvPr>
          <p:cNvSpPr txBox="1"/>
          <p:nvPr/>
        </p:nvSpPr>
        <p:spPr>
          <a:xfrm>
            <a:off x="1394175" y="4543996"/>
            <a:ext cx="6224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7 letters x 8-bits per letter =&gt; 56 bits</a:t>
            </a:r>
          </a:p>
        </p:txBody>
      </p:sp>
    </p:spTree>
    <p:extLst>
      <p:ext uri="{BB962C8B-B14F-4D97-AF65-F5344CB8AC3E}">
        <p14:creationId xmlns:p14="http://schemas.microsoft.com/office/powerpoint/2010/main" val="279187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17F325-09FE-4C44-A9B0-E2D43027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58193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/>
              <a:t>“ALABAMA”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20D86-B486-E64B-99DD-79E91DFEB4A0}"/>
              </a:ext>
            </a:extLst>
          </p:cNvPr>
          <p:cNvSpPr txBox="1"/>
          <p:nvPr/>
        </p:nvSpPr>
        <p:spPr>
          <a:xfrm>
            <a:off x="1333725" y="4343941"/>
            <a:ext cx="66899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‘A’ is run of the mill, ‘B’, ‘L’, &amp; ‘M’</a:t>
            </a:r>
          </a:p>
          <a:p>
            <a:pPr algn="ctr"/>
            <a:r>
              <a:rPr lang="en-US" sz="3200" dirty="0"/>
              <a:t>are more </a:t>
            </a:r>
            <a:r>
              <a:rPr lang="en-US" sz="3200" i="1" dirty="0"/>
              <a:t>interesting, </a:t>
            </a:r>
            <a:r>
              <a:rPr lang="en-US" sz="3200" dirty="0"/>
              <a:t>i.e., contain more</a:t>
            </a:r>
          </a:p>
          <a:p>
            <a:pPr algn="ctr"/>
            <a:r>
              <a:rPr lang="en-US" sz="3200" dirty="0"/>
              <a:t>Information than ‘A’.</a:t>
            </a:r>
          </a:p>
        </p:txBody>
      </p:sp>
    </p:spTree>
    <p:extLst>
      <p:ext uri="{BB962C8B-B14F-4D97-AF65-F5344CB8AC3E}">
        <p14:creationId xmlns:p14="http://schemas.microsoft.com/office/powerpoint/2010/main" val="1557962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FC52-5DC3-DB46-848F-509B5BE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074" name="Picture 2" descr="Celebrating Claude Shannon - IEEE Spectrum">
            <a:extLst>
              <a:ext uri="{FF2B5EF4-FFF2-40B4-BE49-F238E27FC236}">
                <a16:creationId xmlns:a16="http://schemas.microsoft.com/office/drawing/2014/main" id="{14501CAE-0075-A047-A979-52FE5F5BB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476250"/>
            <a:ext cx="787400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710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3FFB4-3D44-F04D-932B-BD67780ED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01B3F-FC47-7741-8CFC-9CF1F5AB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16"/>
            <a:ext cx="9144000" cy="5002967"/>
          </a:xfrm>
          <a:prstGeom prst="rect">
            <a:avLst/>
          </a:prstGeom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ABCB58D7-090E-E74D-864F-85611976F8CB}"/>
              </a:ext>
            </a:extLst>
          </p:cNvPr>
          <p:cNvSpPr/>
          <p:nvPr/>
        </p:nvSpPr>
        <p:spPr>
          <a:xfrm>
            <a:off x="2980267" y="1524000"/>
            <a:ext cx="214488" cy="48542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60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14278</TotalTime>
  <Words>992</Words>
  <Application>Microsoft Macintosh PowerPoint</Application>
  <PresentationFormat>On-screen Show (4:3)</PresentationFormat>
  <Paragraphs>241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Courier</vt:lpstr>
      <vt:lpstr>Symbol</vt:lpstr>
      <vt:lpstr>Office Theme</vt:lpstr>
      <vt:lpstr>PowerPoint Presentation</vt:lpstr>
      <vt:lpstr>PowerPoint Presentation</vt:lpstr>
      <vt:lpstr>Two Main Themes</vt:lpstr>
      <vt:lpstr>Data Structures &amp; Algorithms</vt:lpstr>
      <vt:lpstr>“ALABAMA”</vt:lpstr>
      <vt:lpstr>“ALABAMA”</vt:lpstr>
      <vt:lpstr>“ALABAMA”</vt:lpstr>
      <vt:lpstr>PowerPoint Presentation</vt:lpstr>
      <vt:lpstr>PowerPoint Presentation</vt:lpstr>
      <vt:lpstr>PowerPoint Presentation</vt:lpstr>
      <vt:lpstr>Instead of an 8-bit fixed-length code for a letter, choose a variable-length code reflecting the amount of information in the letter.</vt:lpstr>
      <vt:lpstr>PowerPoint Presentation</vt:lpstr>
      <vt:lpstr>“ALABAMA”</vt:lpstr>
      <vt:lpstr>“ALABAMA”</vt:lpstr>
      <vt:lpstr>A Queue</vt:lpstr>
      <vt:lpstr>A Priority Queue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Craftsmanship of software</vt:lpstr>
      <vt:lpstr>PowerPoint Presentation</vt:lpstr>
      <vt:lpstr>PowerPoint Presentation</vt:lpstr>
      <vt:lpstr>PowerPoint Presentation</vt:lpstr>
      <vt:lpstr>E.g., Frequency Table</vt:lpstr>
      <vt:lpstr>Abstract Data Types</vt:lpstr>
      <vt:lpstr>Subplot</vt:lpstr>
      <vt:lpstr>Standard Data Structures &amp; Algorithms</vt:lpstr>
      <vt:lpstr>What this course is not about</vt:lpstr>
      <vt:lpstr>This course uses the Java programming language as a tool, Java is not the subject of the course.  This course is not about and does not cover object-oriented programming; in fact we don’t use it at all.</vt:lpstr>
      <vt:lpstr>Pragmatics</vt:lpstr>
      <vt:lpstr>Who are We?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</vt:lpstr>
      <vt:lpstr>Grading</vt:lpstr>
      <vt:lpstr>PowerPoint Presentation</vt:lpstr>
      <vt:lpstr>Challenges</vt:lpstr>
      <vt:lpstr>PowerPoint Presentation</vt:lpstr>
      <vt:lpstr>How to Succeed</vt:lpstr>
      <vt:lpstr>PowerPoint Presentation</vt:lpstr>
    </vt:vector>
  </TitlesOfParts>
  <Company>Boston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Audio</dc:title>
  <dc:creator>Robert Muller</dc:creator>
  <cp:lastModifiedBy>Microsoft Office User</cp:lastModifiedBy>
  <cp:revision>105</cp:revision>
  <cp:lastPrinted>2009-10-28T21:22:07Z</cp:lastPrinted>
  <dcterms:created xsi:type="dcterms:W3CDTF">2010-11-01T18:39:22Z</dcterms:created>
  <dcterms:modified xsi:type="dcterms:W3CDTF">2021-01-28T23:09:11Z</dcterms:modified>
</cp:coreProperties>
</file>